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12192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5fe5215d4_0_15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5fe5215d4_0_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5fe5215d4_0_20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5fe5215d4_0_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5fe5215d4_0_1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5fe5215d4_0_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5fe5215d4_0_7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5fe5215d4_0_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1051353"/>
            <a:ext cx="12192000" cy="5807075"/>
          </a:xfrm>
          <a:custGeom>
            <a:rect b="b" l="l" r="r" t="t"/>
            <a:pathLst>
              <a:path extrusionOk="0" h="5807075" w="12192000">
                <a:moveTo>
                  <a:pt x="0" y="5806646"/>
                </a:moveTo>
                <a:lnTo>
                  <a:pt x="12192000" y="5806646"/>
                </a:lnTo>
                <a:lnTo>
                  <a:pt x="12192000" y="0"/>
                </a:lnTo>
                <a:lnTo>
                  <a:pt x="0" y="0"/>
                </a:lnTo>
                <a:lnTo>
                  <a:pt x="0" y="5806646"/>
                </a:lnTo>
                <a:close/>
              </a:path>
            </a:pathLst>
          </a:custGeom>
          <a:solidFill>
            <a:srgbClr val="001E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0"/>
            <a:ext cx="12192000" cy="975360"/>
          </a:xfrm>
          <a:custGeom>
            <a:rect b="b" l="l" r="r" t="t"/>
            <a:pathLst>
              <a:path extrusionOk="0" h="975360" w="12192000">
                <a:moveTo>
                  <a:pt x="0" y="975153"/>
                </a:moveTo>
                <a:lnTo>
                  <a:pt x="12192000" y="975153"/>
                </a:lnTo>
                <a:lnTo>
                  <a:pt x="12192000" y="0"/>
                </a:lnTo>
                <a:lnTo>
                  <a:pt x="0" y="0"/>
                </a:lnTo>
                <a:lnTo>
                  <a:pt x="0" y="975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975153"/>
            <a:ext cx="12192000" cy="76200"/>
          </a:xfrm>
          <a:custGeom>
            <a:rect b="b" l="l" r="r" t="t"/>
            <a:pathLst>
              <a:path extrusionOk="0" h="76200" w="12192000">
                <a:moveTo>
                  <a:pt x="0" y="0"/>
                </a:moveTo>
                <a:lnTo>
                  <a:pt x="12192000" y="0"/>
                </a:lnTo>
                <a:lnTo>
                  <a:pt x="12192000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FABC1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0"/>
            <a:ext cx="1746885" cy="1659889"/>
          </a:xfrm>
          <a:custGeom>
            <a:rect b="b" l="l" r="r" t="t"/>
            <a:pathLst>
              <a:path extrusionOk="0" h="1659889" w="1746885">
                <a:moveTo>
                  <a:pt x="1746753" y="0"/>
                </a:moveTo>
                <a:lnTo>
                  <a:pt x="0" y="0"/>
                </a:lnTo>
                <a:lnTo>
                  <a:pt x="0" y="1659507"/>
                </a:lnTo>
                <a:lnTo>
                  <a:pt x="1746753" y="0"/>
                </a:lnTo>
                <a:close/>
              </a:path>
            </a:pathLst>
          </a:custGeom>
          <a:solidFill>
            <a:srgbClr val="CB203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1746885" cy="1659889"/>
          </a:xfrm>
          <a:custGeom>
            <a:rect b="b" l="l" r="r" t="t"/>
            <a:pathLst>
              <a:path extrusionOk="0" h="1659889" w="1746885">
                <a:moveTo>
                  <a:pt x="1746753" y="0"/>
                </a:moveTo>
                <a:lnTo>
                  <a:pt x="0" y="1659507"/>
                </a:lnTo>
              </a:path>
            </a:pathLst>
          </a:custGeom>
          <a:noFill/>
          <a:ln cap="flat" cmpd="sng" w="76200">
            <a:solidFill>
              <a:srgbClr val="FABC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 txBox="1"/>
          <p:nvPr>
            <p:ph type="title"/>
          </p:nvPr>
        </p:nvSpPr>
        <p:spPr>
          <a:xfrm>
            <a:off x="3610832" y="2197100"/>
            <a:ext cx="4970335" cy="1122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3610832" y="2197100"/>
            <a:ext cx="4970335" cy="1122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615316" y="1878075"/>
            <a:ext cx="10961367" cy="4058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610832" y="2197100"/>
            <a:ext cx="4970335" cy="1122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051353"/>
            <a:ext cx="12192000" cy="5807075"/>
          </a:xfrm>
          <a:custGeom>
            <a:rect b="b" l="l" r="r" t="t"/>
            <a:pathLst>
              <a:path extrusionOk="0" h="5807075" w="12192000">
                <a:moveTo>
                  <a:pt x="0" y="5806646"/>
                </a:moveTo>
                <a:lnTo>
                  <a:pt x="12192000" y="5806646"/>
                </a:lnTo>
                <a:lnTo>
                  <a:pt x="12192000" y="0"/>
                </a:lnTo>
                <a:lnTo>
                  <a:pt x="0" y="0"/>
                </a:lnTo>
                <a:lnTo>
                  <a:pt x="0" y="5806646"/>
                </a:lnTo>
                <a:close/>
              </a:path>
            </a:pathLst>
          </a:custGeom>
          <a:solidFill>
            <a:srgbClr val="001E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12192000" cy="975360"/>
          </a:xfrm>
          <a:custGeom>
            <a:rect b="b" l="l" r="r" t="t"/>
            <a:pathLst>
              <a:path extrusionOk="0" h="975360" w="12192000">
                <a:moveTo>
                  <a:pt x="0" y="975153"/>
                </a:moveTo>
                <a:lnTo>
                  <a:pt x="12192000" y="975153"/>
                </a:lnTo>
                <a:lnTo>
                  <a:pt x="12192000" y="0"/>
                </a:lnTo>
                <a:lnTo>
                  <a:pt x="0" y="0"/>
                </a:lnTo>
                <a:lnTo>
                  <a:pt x="0" y="975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975153"/>
            <a:ext cx="12192000" cy="76200"/>
          </a:xfrm>
          <a:custGeom>
            <a:rect b="b" l="l" r="r" t="t"/>
            <a:pathLst>
              <a:path extrusionOk="0" h="76200" w="12192000">
                <a:moveTo>
                  <a:pt x="0" y="0"/>
                </a:moveTo>
                <a:lnTo>
                  <a:pt x="12192000" y="0"/>
                </a:lnTo>
                <a:lnTo>
                  <a:pt x="12192000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FABC1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1746885" cy="1659889"/>
          </a:xfrm>
          <a:custGeom>
            <a:rect b="b" l="l" r="r" t="t"/>
            <a:pathLst>
              <a:path extrusionOk="0" h="1659889" w="1746885">
                <a:moveTo>
                  <a:pt x="1746753" y="0"/>
                </a:moveTo>
                <a:lnTo>
                  <a:pt x="0" y="0"/>
                </a:lnTo>
                <a:lnTo>
                  <a:pt x="0" y="1659507"/>
                </a:lnTo>
                <a:lnTo>
                  <a:pt x="1746753" y="0"/>
                </a:lnTo>
                <a:close/>
              </a:path>
            </a:pathLst>
          </a:custGeom>
          <a:solidFill>
            <a:srgbClr val="CB203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0"/>
            <a:ext cx="1746885" cy="1659889"/>
          </a:xfrm>
          <a:custGeom>
            <a:rect b="b" l="l" r="r" t="t"/>
            <a:pathLst>
              <a:path extrusionOk="0" h="1659889" w="1746885">
                <a:moveTo>
                  <a:pt x="1746753" y="0"/>
                </a:moveTo>
                <a:lnTo>
                  <a:pt x="0" y="1659507"/>
                </a:lnTo>
              </a:path>
            </a:pathLst>
          </a:custGeom>
          <a:noFill/>
          <a:ln cap="flat" cmpd="sng" w="76200">
            <a:solidFill>
              <a:srgbClr val="FABC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378772" y="53689"/>
            <a:ext cx="2360141" cy="7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>
            <p:ph type="title"/>
          </p:nvPr>
        </p:nvSpPr>
        <p:spPr>
          <a:xfrm>
            <a:off x="3610832" y="2197100"/>
            <a:ext cx="4970335" cy="1122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615316" y="1878075"/>
            <a:ext cx="10961367" cy="4058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1.jpg"/><Relationship Id="rId6" Type="http://schemas.openxmlformats.org/officeDocument/2006/relationships/image" Target="../media/image4.jpg"/><Relationship Id="rId7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eoneill@elevateims.com" TargetMode="External"/><Relationship Id="rId4" Type="http://schemas.openxmlformats.org/officeDocument/2006/relationships/hyperlink" Target="http://www.phisigpsu.com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4.jpg"/><Relationship Id="rId5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7"/>
          <p:cNvGrpSpPr/>
          <p:nvPr/>
        </p:nvGrpSpPr>
        <p:grpSpPr>
          <a:xfrm>
            <a:off x="0" y="3963159"/>
            <a:ext cx="12192000" cy="2894965"/>
            <a:chOff x="0" y="3963159"/>
            <a:chExt cx="12192000" cy="2894965"/>
          </a:xfrm>
        </p:grpSpPr>
        <p:sp>
          <p:nvSpPr>
            <p:cNvPr id="55" name="Google Shape;55;p7"/>
            <p:cNvSpPr/>
            <p:nvPr/>
          </p:nvSpPr>
          <p:spPr>
            <a:xfrm>
              <a:off x="0" y="4039359"/>
              <a:ext cx="12192000" cy="2818765"/>
            </a:xfrm>
            <a:custGeom>
              <a:rect b="b" l="l" r="r" t="t"/>
              <a:pathLst>
                <a:path extrusionOk="0" h="2818765" w="12192000">
                  <a:moveTo>
                    <a:pt x="0" y="2818640"/>
                  </a:moveTo>
                  <a:lnTo>
                    <a:pt x="12192000" y="281864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18640"/>
                  </a:lnTo>
                  <a:close/>
                </a:path>
              </a:pathLst>
            </a:custGeom>
            <a:solidFill>
              <a:srgbClr val="CB20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0" y="3963159"/>
              <a:ext cx="12192000" cy="76200"/>
            </a:xfrm>
            <a:custGeom>
              <a:rect b="b" l="l" r="r" t="t"/>
              <a:pathLst>
                <a:path extrusionOk="0" h="762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C1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3100" y="1555850"/>
            <a:ext cx="6245798" cy="20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>
            <p:ph type="title"/>
          </p:nvPr>
        </p:nvSpPr>
        <p:spPr>
          <a:xfrm>
            <a:off x="3635035" y="4088227"/>
            <a:ext cx="5212800" cy="26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42438" lvl="0" marL="1755138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rgbClr val="FABC13"/>
              </a:solidFill>
            </a:endParaRPr>
          </a:p>
          <a:p>
            <a:pPr indent="-1742438" lvl="0" marL="1755138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ABC13"/>
                </a:solidFill>
              </a:rPr>
              <a:t>2024</a:t>
            </a:r>
            <a:endParaRPr sz="5700">
              <a:solidFill>
                <a:srgbClr val="FABC13"/>
              </a:solidFill>
            </a:endParaRPr>
          </a:p>
          <a:p>
            <a:pPr indent="-1742439" lvl="0" marL="1755139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ABC13"/>
                </a:solidFill>
              </a:rPr>
              <a:t>Annual Meeting</a:t>
            </a:r>
            <a:endParaRPr sz="5700">
              <a:solidFill>
                <a:srgbClr val="FABC13"/>
              </a:solidFill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71988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000" y="457200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23698" y="0"/>
            <a:ext cx="2668302" cy="200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1829576" y="199560"/>
            <a:ext cx="37422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rgbClr val="C00000"/>
                </a:highlight>
              </a:rPr>
              <a:t>House Commitee</a:t>
            </a:r>
            <a:endParaRPr sz="4000">
              <a:highlight>
                <a:srgbClr val="C00000"/>
              </a:highlight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914400" y="1905000"/>
            <a:ext cx="8042400" cy="4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-2286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 of the House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4" lvl="1" marL="723900" marR="0" rtl="0" algn="l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House is in good shape - Nittany Co-op continues weekly inspections and facilitates repairs.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4" lvl="1" marL="723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Very productive work weekend- August 2-4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5" lvl="2" marL="11811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 actives and 13 alumni. Thank you all who participated!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4" lvl="1" marL="723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Capital Projects</a:t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5" lvl="2" marL="118110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HVAC units installed in basement and on the rooftop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5" lvl="2" marL="1181100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Outdoor 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patio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is substantially complete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  <a:p>
            <a:pPr indent="-229235" lvl="2" marL="1181100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New rugs purchased for the foyer and living room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5" lvl="2" marL="1181100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Replacement of flooring for 2</a:t>
            </a:r>
            <a:r>
              <a:rPr baseline="30000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3</a:t>
            </a:r>
            <a:r>
              <a:rPr baseline="30000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floor halls scheduled for the summer of 2025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4" lvl="1" marL="723900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Have initiated new house cleaning protocols with the actives with support from contract cleaner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2126451" y="127035"/>
            <a:ext cx="39561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rgbClr val="C00000"/>
                </a:highlight>
              </a:rPr>
              <a:t>Board Chair Report</a:t>
            </a:r>
            <a:endParaRPr sz="4000">
              <a:highlight>
                <a:srgbClr val="C00000"/>
              </a:highlight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848650" y="1242875"/>
            <a:ext cx="11133900" cy="51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8600" lvl="0" marL="241300" marR="0" rtl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 of the Alumni – By the Numbers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10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 of 1,0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37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Living Alumni.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Have valid email for 55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(53%), regular mail addresses for 7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(7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%).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Have valid cell phone numbers for 8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(79%).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9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Please ensure your information is current.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Please help with missing brothers.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12083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Help Us All Stay Connected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Get your current address information to Emily 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Wanner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at: </a:t>
            </a:r>
            <a:r>
              <a:rPr b="1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eoneill@elevateims.com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1074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Keep your Alumni Profile current.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Send notices of life changes (e.g., family, professional) to Emily.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 in to accept text messaging from PSK/Elevate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 Portal: </a:t>
            </a: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www.PhiSigPSU.com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1625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Future Events/Celebration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100 years of Kappa Mansion – February 21, 2027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21" y="24714"/>
            <a:ext cx="1643448" cy="164344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>
            <p:ph type="title"/>
          </p:nvPr>
        </p:nvSpPr>
        <p:spPr>
          <a:xfrm>
            <a:off x="2106136" y="220260"/>
            <a:ext cx="52401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rgbClr val="C00000"/>
                </a:highlight>
              </a:rPr>
              <a:t>Capital Campaign Update</a:t>
            </a:r>
            <a:endParaRPr sz="4000">
              <a:highlight>
                <a:srgbClr val="C00000"/>
              </a:highlight>
            </a:endParaRPr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232025" y="1940225"/>
            <a:ext cx="46680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90500" lvl="0" marL="5422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/>
              <a:t>As of September 21st 2024:</a:t>
            </a:r>
            <a:endParaRPr sz="2200"/>
          </a:p>
          <a:p>
            <a:pPr indent="0" lvl="0" marL="2501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Calibri"/>
              <a:buNone/>
            </a:pPr>
            <a:r>
              <a:t/>
            </a:r>
            <a:endParaRPr sz="2200"/>
          </a:p>
          <a:p>
            <a:pPr indent="-201929" lvl="0" marL="680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i="1" lang="en-US" sz="2200">
                <a:latin typeface="Calibri"/>
                <a:ea typeface="Calibri"/>
                <a:cs typeface="Calibri"/>
                <a:sym typeface="Calibri"/>
              </a:rPr>
              <a:t>$2</a:t>
            </a:r>
            <a:r>
              <a:rPr i="1" lang="en-US" sz="2200"/>
              <a:t>58,922.60</a:t>
            </a:r>
            <a:r>
              <a:rPr i="1" lang="en-US" sz="2200"/>
              <a:t> </a:t>
            </a:r>
            <a:r>
              <a:rPr i="1" lang="en-US" sz="2200">
                <a:latin typeface="Calibri"/>
                <a:ea typeface="Calibri"/>
                <a:cs typeface="Calibri"/>
                <a:sym typeface="Calibri"/>
              </a:rPr>
              <a:t>in pledges &amp; contribution</a:t>
            </a:r>
            <a:r>
              <a:rPr i="1" lang="en-US" sz="2200"/>
              <a:t>!</a:t>
            </a:r>
            <a:endParaRPr i="1" sz="2200">
              <a:latin typeface="Calibri"/>
              <a:ea typeface="Calibri"/>
              <a:cs typeface="Calibri"/>
              <a:sym typeface="Calibri"/>
            </a:endParaRPr>
          </a:p>
          <a:p>
            <a:pPr indent="-201929" lvl="0" marL="680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i="1" lang="en-US" sz="2200"/>
              <a:t>$105,645.90 balance due</a:t>
            </a:r>
            <a:endParaRPr i="1" sz="2200"/>
          </a:p>
          <a:p>
            <a:pPr indent="-201929" lvl="0" marL="680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i="1" lang="en-US" sz="2200"/>
              <a:t>97 Brothers Contributed</a:t>
            </a:r>
            <a:endParaRPr i="1" sz="2200"/>
          </a:p>
          <a:p>
            <a: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None/>
            </a:pPr>
            <a:r>
              <a:rPr i="1" lang="en-US" sz="2200">
                <a:solidFill>
                  <a:srgbClr val="FF0000"/>
                </a:solidFill>
              </a:rPr>
              <a:t>Let’s Break 100!</a:t>
            </a:r>
            <a:endParaRPr i="1" sz="2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6496550" y="1940225"/>
            <a:ext cx="4668000" cy="23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90500" lvl="0" marL="5422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/>
              <a:t>Key Moments in 2024:</a:t>
            </a:r>
            <a:endParaRPr sz="2200"/>
          </a:p>
          <a:p>
            <a:pPr indent="0" lvl="0" marL="2501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Calibri"/>
              <a:buNone/>
            </a:pPr>
            <a:r>
              <a:t/>
            </a:r>
            <a:endParaRPr sz="2200"/>
          </a:p>
          <a:p>
            <a:pPr indent="-201929" lvl="0" marL="680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i="1" lang="en-US" sz="2200"/>
              <a:t>Outdoor Patio </a:t>
            </a:r>
            <a:r>
              <a:rPr i="1" lang="en-US" sz="2200"/>
              <a:t>completed</a:t>
            </a:r>
            <a:endParaRPr i="1" sz="2200"/>
          </a:p>
          <a:p>
            <a:pPr indent="-201929" lvl="0" marL="680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i="1" lang="en-US" sz="2200"/>
              <a:t>Crest Installed</a:t>
            </a:r>
            <a:endParaRPr i="1" sz="2200"/>
          </a:p>
          <a:p>
            <a:pPr indent="-201929" lvl="0" marL="680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i="1" lang="en-US" sz="2200"/>
              <a:t>Launch of Pledge Challenge</a:t>
            </a:r>
            <a:endParaRPr i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33" name="Google Shape;133;p18"/>
          <p:cNvSpPr txBox="1"/>
          <p:nvPr/>
        </p:nvSpPr>
        <p:spPr>
          <a:xfrm>
            <a:off x="1258050" y="4247425"/>
            <a:ext cx="9675900" cy="1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Remains?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Looking for Brothers to step up for our pledge challenge!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 Project is the Kitchen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Donors from last campaign who have not contributed to Damn Proud Campaign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idx="4294967295" type="title"/>
          </p:nvPr>
        </p:nvSpPr>
        <p:spPr>
          <a:xfrm>
            <a:off x="1878211" y="199585"/>
            <a:ext cx="52401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rgbClr val="C00000"/>
                </a:highlight>
              </a:rPr>
              <a:t>Capital Campaign Update </a:t>
            </a:r>
            <a:endParaRPr sz="4000">
              <a:highlight>
                <a:srgbClr val="C00000"/>
              </a:highlight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84250" y="1885425"/>
            <a:ext cx="116235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will reach out to Brothers from the list provided by Elevate IMS for our challenge match for those who have yet to contribute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 matches include donations of 10k, 5k, and 2500k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Projects in motion include: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Live Feed of Kappa Chapter to strengthen Active/Alumni Relations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Digitization of Composites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Upgrade Kitchen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 Ask: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Talk to your brothers from your class - check in as a friend, discuss the recent game, get their feedback on the campaign!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" y="-78886"/>
            <a:ext cx="1643448" cy="164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21" y="24714"/>
            <a:ext cx="1643448" cy="164344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2016692" y="85851"/>
            <a:ext cx="40590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  <a:latin typeface="Calibri"/>
                <a:ea typeface="Calibri"/>
                <a:cs typeface="Calibri"/>
                <a:sym typeface="Calibri"/>
              </a:rPr>
              <a:t>Completed Projects</a:t>
            </a:r>
            <a:endParaRPr sz="4000">
              <a:solidFill>
                <a:schemeClr val="lt1"/>
              </a:solidFill>
              <a:highlight>
                <a:srgbClr val="C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8816" y="1928749"/>
            <a:ext cx="5083629" cy="470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0035" y="2394747"/>
            <a:ext cx="4240480" cy="42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6053585" y="1116075"/>
            <a:ext cx="553339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Basement Air Conditioning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1674512" y="1036828"/>
            <a:ext cx="3557270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51308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Living Room  Crest &amp; Projector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2016700" y="85850"/>
            <a:ext cx="71100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Outdoor Space &amp; Crest</a:t>
            </a:r>
            <a:endParaRPr sz="400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82350"/>
            <a:ext cx="11871814" cy="52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85852"/>
            <a:ext cx="1396521" cy="13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2"/>
          <p:cNvGrpSpPr/>
          <p:nvPr/>
        </p:nvGrpSpPr>
        <p:grpSpPr>
          <a:xfrm>
            <a:off x="59721" y="24714"/>
            <a:ext cx="12132278" cy="6833285"/>
            <a:chOff x="59721" y="24714"/>
            <a:chExt cx="12132278" cy="6833285"/>
          </a:xfrm>
        </p:grpSpPr>
        <p:pic>
          <p:nvPicPr>
            <p:cNvPr id="163" name="Google Shape;163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721" y="1553799"/>
              <a:ext cx="12132278" cy="530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721" y="24714"/>
              <a:ext cx="1643448" cy="16434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22"/>
          <p:cNvSpPr txBox="1"/>
          <p:nvPr>
            <p:ph type="title"/>
          </p:nvPr>
        </p:nvSpPr>
        <p:spPr>
          <a:xfrm>
            <a:off x="2016692" y="85851"/>
            <a:ext cx="93549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Kitchen Project: </a:t>
            </a:r>
            <a:r>
              <a:rPr b="1" lang="en-US" sz="4000">
                <a:solidFill>
                  <a:schemeClr val="lt1"/>
                </a:solidFill>
                <a:highlight>
                  <a:srgbClr val="C00000"/>
                </a:highlight>
                <a:latin typeface="Calibri"/>
                <a:ea typeface="Calibri"/>
                <a:cs typeface="Calibri"/>
                <a:sym typeface="Calibri"/>
              </a:rPr>
              <a:t>Requires Additional Support</a:t>
            </a:r>
            <a:endParaRPr sz="4000">
              <a:solidFill>
                <a:schemeClr val="lt1"/>
              </a:solidFill>
              <a:highlight>
                <a:srgbClr val="C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>
            <a:off x="0" y="1051353"/>
            <a:ext cx="12192000" cy="5807075"/>
          </a:xfrm>
          <a:custGeom>
            <a:rect b="b" l="l" r="r" t="t"/>
            <a:pathLst>
              <a:path extrusionOk="0" h="5807075" w="12192000">
                <a:moveTo>
                  <a:pt x="0" y="5806646"/>
                </a:moveTo>
                <a:lnTo>
                  <a:pt x="12192000" y="5806646"/>
                </a:lnTo>
                <a:lnTo>
                  <a:pt x="12192000" y="0"/>
                </a:lnTo>
                <a:lnTo>
                  <a:pt x="0" y="0"/>
                </a:lnTo>
                <a:lnTo>
                  <a:pt x="0" y="5806646"/>
                </a:lnTo>
                <a:close/>
              </a:path>
            </a:pathLst>
          </a:custGeom>
          <a:solidFill>
            <a:srgbClr val="001E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2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72" name="Google Shape;17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49185" y="846438"/>
              <a:ext cx="8893628" cy="601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23"/>
            <p:cNvSpPr/>
            <p:nvPr/>
          </p:nvSpPr>
          <p:spPr>
            <a:xfrm>
              <a:off x="0" y="0"/>
              <a:ext cx="12192000" cy="975360"/>
            </a:xfrm>
            <a:custGeom>
              <a:rect b="b" l="l" r="r" t="t"/>
              <a:pathLst>
                <a:path extrusionOk="0" h="975360" w="12192000">
                  <a:moveTo>
                    <a:pt x="0" y="975153"/>
                  </a:moveTo>
                  <a:lnTo>
                    <a:pt x="12192000" y="97515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75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0" y="975153"/>
              <a:ext cx="12192000" cy="76200"/>
            </a:xfrm>
            <a:custGeom>
              <a:rect b="b" l="l" r="r" t="t"/>
              <a:pathLst>
                <a:path extrusionOk="0" h="762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C1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0" y="0"/>
              <a:ext cx="1746885" cy="1659889"/>
            </a:xfrm>
            <a:custGeom>
              <a:rect b="b" l="l" r="r" t="t"/>
              <a:pathLst>
                <a:path extrusionOk="0" h="1659889" w="1746885">
                  <a:moveTo>
                    <a:pt x="1746753" y="0"/>
                  </a:moveTo>
                  <a:lnTo>
                    <a:pt x="0" y="0"/>
                  </a:lnTo>
                  <a:lnTo>
                    <a:pt x="0" y="1659507"/>
                  </a:lnTo>
                  <a:lnTo>
                    <a:pt x="1746753" y="0"/>
                  </a:lnTo>
                  <a:close/>
                </a:path>
              </a:pathLst>
            </a:custGeom>
            <a:solidFill>
              <a:srgbClr val="CB20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0" y="0"/>
              <a:ext cx="1746885" cy="1659889"/>
            </a:xfrm>
            <a:custGeom>
              <a:rect b="b" l="l" r="r" t="t"/>
              <a:pathLst>
                <a:path extrusionOk="0" h="1659889" w="1746885">
                  <a:moveTo>
                    <a:pt x="1746753" y="0"/>
                  </a:moveTo>
                  <a:lnTo>
                    <a:pt x="0" y="1659507"/>
                  </a:lnTo>
                </a:path>
              </a:pathLst>
            </a:custGeom>
            <a:noFill/>
            <a:ln cap="flat" cmpd="sng" w="76200">
              <a:solidFill>
                <a:srgbClr val="FABC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721" y="24714"/>
              <a:ext cx="1643448" cy="16434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23"/>
          <p:cNvSpPr txBox="1"/>
          <p:nvPr>
            <p:ph type="title"/>
          </p:nvPr>
        </p:nvSpPr>
        <p:spPr>
          <a:xfrm>
            <a:off x="2016692" y="85851"/>
            <a:ext cx="92982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highlight>
                  <a:srgbClr val="C00000"/>
                </a:highlight>
                <a:latin typeface="Calibri"/>
                <a:ea typeface="Calibri"/>
                <a:cs typeface="Calibri"/>
                <a:sym typeface="Calibri"/>
              </a:rPr>
              <a:t>THANK YOU to our Damn Proud Supporters!</a:t>
            </a:r>
            <a:endParaRPr sz="4000">
              <a:solidFill>
                <a:schemeClr val="lt1"/>
              </a:solidFill>
              <a:highlight>
                <a:srgbClr val="C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5106050" y="1224425"/>
            <a:ext cx="5275200" cy="625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idx="4294967295" type="title"/>
          </p:nvPr>
        </p:nvSpPr>
        <p:spPr>
          <a:xfrm>
            <a:off x="1867811" y="220310"/>
            <a:ext cx="52401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rgbClr val="C00000"/>
                </a:highlight>
              </a:rPr>
              <a:t>Capital Campaign Update </a:t>
            </a:r>
            <a:endParaRPr sz="4000">
              <a:highlight>
                <a:srgbClr val="C00000"/>
              </a:highlight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019" y="4356050"/>
            <a:ext cx="6733975" cy="25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642275" y="1305300"/>
            <a:ext cx="3000000" cy="5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Thank You to Our Brothers!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To all the brothers who have pledged and donated to the </a:t>
            </a:r>
            <a:r>
              <a:rPr b="1" lang="en-US" sz="1200">
                <a:solidFill>
                  <a:schemeClr val="lt1"/>
                </a:solidFill>
              </a:rPr>
              <a:t>Damn Proud Campaign</a:t>
            </a:r>
            <a:r>
              <a:rPr lang="en-US" sz="1200">
                <a:solidFill>
                  <a:schemeClr val="lt1"/>
                </a:solidFill>
              </a:rPr>
              <a:t>, we extend our deepest gratitude. Your generosity is a testament to the enduring strength of our brotherhood and our shared commitment to preserving the legacy of Phi Sigma Kappa.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We are also proud to announce that we achieved </a:t>
            </a:r>
            <a:r>
              <a:rPr b="1" lang="en-US" sz="1200">
                <a:solidFill>
                  <a:schemeClr val="lt1"/>
                </a:solidFill>
              </a:rPr>
              <a:t>100% participation from our Board</a:t>
            </a:r>
            <a:r>
              <a:rPr lang="en-US" sz="1200">
                <a:solidFill>
                  <a:schemeClr val="lt1"/>
                </a:solidFill>
              </a:rPr>
              <a:t>, showing our collective determination to strengthen our fraternity for all current and future brothers. Together, we are building a better future for Phi Sigma Kappa – one that honors our past, supports our present, and empowers the generations to come.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Thank you for being a vital part of this journey and for helping us achieve our shared vision for a brighter tomorrow. We couldn’t do it without you!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-Daniel Lourie, 2014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788" y="1078962"/>
            <a:ext cx="3982200" cy="23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8026" y="1292923"/>
            <a:ext cx="1937529" cy="19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21" y="24714"/>
            <a:ext cx="1643448" cy="1643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>
            <p:ph type="title"/>
          </p:nvPr>
        </p:nvSpPr>
        <p:spPr>
          <a:xfrm>
            <a:off x="1765348" y="253025"/>
            <a:ext cx="76410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highlight>
                  <a:srgbClr val="C00000"/>
                </a:highlight>
                <a:latin typeface="Calibri"/>
                <a:ea typeface="Calibri"/>
                <a:cs typeface="Calibri"/>
                <a:sym typeface="Calibri"/>
              </a:rPr>
              <a:t>Please consider supporting the campaign</a:t>
            </a:r>
            <a:endParaRPr sz="3400">
              <a:solidFill>
                <a:schemeClr val="lt1"/>
              </a:solidFill>
              <a:highlight>
                <a:srgbClr val="C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5545" y="2323071"/>
            <a:ext cx="5983368" cy="39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531824" y="2210308"/>
            <a:ext cx="4873500" cy="29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spAutoFit/>
          </a:bodyPr>
          <a:lstStyle/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Pledges payable over 5 years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262890" rtl="0" algn="l">
              <a:lnSpc>
                <a:spcPct val="90700"/>
              </a:lnSpc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Every donor receives a  beautiful framed lithograph of  the House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PhiSigPSU.com/campaign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2080252" y="162373"/>
            <a:ext cx="34272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rgbClr val="C00000"/>
                </a:highlight>
              </a:rPr>
              <a:t>Meeting Agenda</a:t>
            </a:r>
            <a:endParaRPr sz="4000">
              <a:highlight>
                <a:srgbClr val="C00000"/>
              </a:highlight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1412237" y="1706372"/>
            <a:ext cx="7372500" cy="4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125">
            <a:spAutoFit/>
          </a:bodyPr>
          <a:lstStyle/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Introductions – Alumni Board, Actives Executive Board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 Membership Election - Board Members, Officers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 of Actives – Evan Lipp, President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 of Brotherhood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12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David Hyland, Chair – House Committee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128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 Jarmul – Treasurer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12800" marR="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Martin Barbato – President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Capital Campaign Update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House Tour – the Actives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Adjourn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2139782" y="0"/>
            <a:ext cx="49704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highlight>
                  <a:srgbClr val="C00000"/>
                </a:highlight>
              </a:rPr>
              <a:t>HOUSE TOUR</a:t>
            </a:r>
            <a:endParaRPr sz="5800">
              <a:highlight>
                <a:srgbClr val="C00000"/>
              </a:highlight>
            </a:endParaRPr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8772" y="53689"/>
            <a:ext cx="2360141" cy="78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7"/>
          <p:cNvGrpSpPr/>
          <p:nvPr/>
        </p:nvGrpSpPr>
        <p:grpSpPr>
          <a:xfrm>
            <a:off x="92726" y="53689"/>
            <a:ext cx="12099273" cy="6098578"/>
            <a:chOff x="92726" y="53689"/>
            <a:chExt cx="12099273" cy="6098578"/>
          </a:xfrm>
        </p:grpSpPr>
        <p:pic>
          <p:nvPicPr>
            <p:cNvPr id="208" name="Google Shape;208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78772" y="53689"/>
              <a:ext cx="2360141" cy="784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726" y="1729947"/>
              <a:ext cx="12099273" cy="4422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27"/>
          <p:cNvSpPr txBox="1"/>
          <p:nvPr>
            <p:ph type="title"/>
          </p:nvPr>
        </p:nvSpPr>
        <p:spPr>
          <a:xfrm>
            <a:off x="2016692" y="85851"/>
            <a:ext cx="42330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FF0000"/>
                </a:highlight>
              </a:rPr>
              <a:t>House Tour: Exterior</a:t>
            </a:r>
            <a:endParaRPr sz="4000">
              <a:solidFill>
                <a:schemeClr val="lt1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8"/>
          <p:cNvGrpSpPr/>
          <p:nvPr/>
        </p:nvGrpSpPr>
        <p:grpSpPr>
          <a:xfrm>
            <a:off x="873447" y="53689"/>
            <a:ext cx="10865466" cy="6804310"/>
            <a:chOff x="873447" y="53689"/>
            <a:chExt cx="10865466" cy="6804310"/>
          </a:xfrm>
        </p:grpSpPr>
        <p:pic>
          <p:nvPicPr>
            <p:cNvPr id="216" name="Google Shape;216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78772" y="53689"/>
              <a:ext cx="2360141" cy="784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3447" y="982629"/>
              <a:ext cx="10445103" cy="58753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28"/>
          <p:cNvSpPr txBox="1"/>
          <p:nvPr>
            <p:ph type="title"/>
          </p:nvPr>
        </p:nvSpPr>
        <p:spPr>
          <a:xfrm>
            <a:off x="2016692" y="85851"/>
            <a:ext cx="46653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House Tour: First Floor</a:t>
            </a:r>
            <a:endParaRPr sz="400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8772" y="53689"/>
            <a:ext cx="2360141" cy="7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>
            <p:ph type="title"/>
          </p:nvPr>
        </p:nvSpPr>
        <p:spPr>
          <a:xfrm>
            <a:off x="2016692" y="85851"/>
            <a:ext cx="41511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House Tour: Kitchen</a:t>
            </a:r>
            <a:endParaRPr sz="400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  <p:pic>
        <p:nvPicPr>
          <p:cNvPr id="225" name="Google Shape;22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5113" y="860024"/>
            <a:ext cx="9681771" cy="599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8772" y="53689"/>
            <a:ext cx="2360141" cy="7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/>
          <p:nvPr>
            <p:ph type="title"/>
          </p:nvPr>
        </p:nvSpPr>
        <p:spPr>
          <a:xfrm>
            <a:off x="2016692" y="85851"/>
            <a:ext cx="4668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House Tour: Basement</a:t>
            </a:r>
            <a:endParaRPr sz="400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  <p:pic>
        <p:nvPicPr>
          <p:cNvPr id="232" name="Google Shape;23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030" y="1097643"/>
            <a:ext cx="11059884" cy="576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8772" y="53689"/>
            <a:ext cx="2360141" cy="7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 txBox="1"/>
          <p:nvPr>
            <p:ph type="title"/>
          </p:nvPr>
        </p:nvSpPr>
        <p:spPr>
          <a:xfrm>
            <a:off x="1991292" y="85851"/>
            <a:ext cx="57621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House Tour: 2</a:t>
            </a:r>
            <a:r>
              <a:rPr baseline="30000" lang="en-US" sz="4050">
                <a:solidFill>
                  <a:schemeClr val="lt1"/>
                </a:solidFill>
                <a:highlight>
                  <a:srgbClr val="C00000"/>
                </a:highlight>
              </a:rPr>
              <a:t>nd </a:t>
            </a: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&amp; 3</a:t>
            </a:r>
            <a:r>
              <a:rPr baseline="30000" lang="en-US" sz="4050">
                <a:solidFill>
                  <a:schemeClr val="lt1"/>
                </a:solidFill>
                <a:highlight>
                  <a:srgbClr val="C00000"/>
                </a:highlight>
              </a:rPr>
              <a:t>rd </a:t>
            </a: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Floors</a:t>
            </a:r>
            <a:endParaRPr sz="400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  <p:pic>
        <p:nvPicPr>
          <p:cNvPr id="239" name="Google Shape;23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145" y="1040875"/>
            <a:ext cx="11293748" cy="5725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8772" y="53689"/>
            <a:ext cx="2360141" cy="7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/>
          <p:nvPr>
            <p:ph type="title"/>
          </p:nvPr>
        </p:nvSpPr>
        <p:spPr>
          <a:xfrm>
            <a:off x="2016692" y="85851"/>
            <a:ext cx="53955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House Tour: Alumni Room</a:t>
            </a:r>
            <a:endParaRPr sz="400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045" y="1064352"/>
            <a:ext cx="10075908" cy="5793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/>
          <p:nvPr/>
        </p:nvSpPr>
        <p:spPr>
          <a:xfrm>
            <a:off x="0" y="1051353"/>
            <a:ext cx="12192000" cy="5807075"/>
          </a:xfrm>
          <a:custGeom>
            <a:rect b="b" l="l" r="r" t="t"/>
            <a:pathLst>
              <a:path extrusionOk="0" h="5807075" w="12192000">
                <a:moveTo>
                  <a:pt x="0" y="5806646"/>
                </a:moveTo>
                <a:lnTo>
                  <a:pt x="12192000" y="5806646"/>
                </a:lnTo>
                <a:lnTo>
                  <a:pt x="12192000" y="0"/>
                </a:lnTo>
                <a:lnTo>
                  <a:pt x="0" y="0"/>
                </a:lnTo>
                <a:lnTo>
                  <a:pt x="0" y="5806646"/>
                </a:lnTo>
                <a:close/>
              </a:path>
            </a:pathLst>
          </a:custGeom>
          <a:solidFill>
            <a:srgbClr val="001E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" name="Google Shape;252;p33"/>
          <p:cNvGrpSpPr/>
          <p:nvPr/>
        </p:nvGrpSpPr>
        <p:grpSpPr>
          <a:xfrm>
            <a:off x="0" y="0"/>
            <a:ext cx="12192000" cy="1659889"/>
            <a:chOff x="0" y="0"/>
            <a:chExt cx="12192000" cy="1659889"/>
          </a:xfrm>
        </p:grpSpPr>
        <p:sp>
          <p:nvSpPr>
            <p:cNvPr id="253" name="Google Shape;253;p33"/>
            <p:cNvSpPr/>
            <p:nvPr/>
          </p:nvSpPr>
          <p:spPr>
            <a:xfrm>
              <a:off x="0" y="0"/>
              <a:ext cx="12192000" cy="975360"/>
            </a:xfrm>
            <a:custGeom>
              <a:rect b="b" l="l" r="r" t="t"/>
              <a:pathLst>
                <a:path extrusionOk="0" h="975360" w="12192000">
                  <a:moveTo>
                    <a:pt x="0" y="975153"/>
                  </a:moveTo>
                  <a:lnTo>
                    <a:pt x="12192000" y="97515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75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0" y="975153"/>
              <a:ext cx="12192000" cy="76200"/>
            </a:xfrm>
            <a:custGeom>
              <a:rect b="b" l="l" r="r" t="t"/>
              <a:pathLst>
                <a:path extrusionOk="0" h="762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C1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0" y="0"/>
              <a:ext cx="1746885" cy="1659889"/>
            </a:xfrm>
            <a:custGeom>
              <a:rect b="b" l="l" r="r" t="t"/>
              <a:pathLst>
                <a:path extrusionOk="0" h="1659889" w="1746885">
                  <a:moveTo>
                    <a:pt x="1746753" y="0"/>
                  </a:moveTo>
                  <a:lnTo>
                    <a:pt x="0" y="0"/>
                  </a:lnTo>
                  <a:lnTo>
                    <a:pt x="0" y="1659507"/>
                  </a:lnTo>
                  <a:lnTo>
                    <a:pt x="1746753" y="0"/>
                  </a:lnTo>
                  <a:close/>
                </a:path>
              </a:pathLst>
            </a:custGeom>
            <a:solidFill>
              <a:srgbClr val="CB20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0" y="0"/>
              <a:ext cx="1746885" cy="1659889"/>
            </a:xfrm>
            <a:custGeom>
              <a:rect b="b" l="l" r="r" t="t"/>
              <a:pathLst>
                <a:path extrusionOk="0" h="1659889" w="1746885">
                  <a:moveTo>
                    <a:pt x="1746753" y="0"/>
                  </a:moveTo>
                  <a:lnTo>
                    <a:pt x="0" y="1659507"/>
                  </a:lnTo>
                </a:path>
              </a:pathLst>
            </a:custGeom>
            <a:noFill/>
            <a:ln cap="flat" cmpd="sng" w="76200">
              <a:solidFill>
                <a:srgbClr val="FABC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7" name="Google Shape;257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78772" y="53689"/>
              <a:ext cx="2360141" cy="784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33"/>
          <p:cNvSpPr txBox="1"/>
          <p:nvPr>
            <p:ph type="title"/>
          </p:nvPr>
        </p:nvSpPr>
        <p:spPr>
          <a:xfrm>
            <a:off x="2016702" y="85850"/>
            <a:ext cx="720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highlight>
                  <a:srgbClr val="C00000"/>
                </a:highlight>
              </a:rPr>
              <a:t>House Tour: Outdoor Space &amp; Crest!</a:t>
            </a:r>
            <a:endParaRPr sz="380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82350"/>
            <a:ext cx="11871814" cy="52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/>
        </p:nvSpPr>
        <p:spPr>
          <a:xfrm>
            <a:off x="2193936" y="178899"/>
            <a:ext cx="12351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2F2F2"/>
                </a:solidFill>
                <a:highlight>
                  <a:srgbClr val="C00000"/>
                </a:highlight>
                <a:latin typeface="Calibri"/>
                <a:ea typeface="Calibri"/>
                <a:cs typeface="Calibri"/>
                <a:sym typeface="Calibri"/>
              </a:rPr>
              <a:t>Q &amp; A</a:t>
            </a:r>
            <a:endParaRPr sz="4000">
              <a:solidFill>
                <a:schemeClr val="dk1"/>
              </a:solidFill>
              <a:highlight>
                <a:srgbClr val="C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4"/>
          <p:cNvSpPr txBox="1"/>
          <p:nvPr/>
        </p:nvSpPr>
        <p:spPr>
          <a:xfrm>
            <a:off x="916939" y="2082292"/>
            <a:ext cx="1419225" cy="1037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spAutoFit/>
          </a:bodyPr>
          <a:lstStyle/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Adjourn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1731415" y="168485"/>
            <a:ext cx="7521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rgbClr val="C00000"/>
                </a:highlight>
              </a:rPr>
              <a:t>Alumni Board Members and Officers</a:t>
            </a:r>
            <a:endParaRPr sz="4000">
              <a:highlight>
                <a:srgbClr val="C00000"/>
              </a:highlight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886676" y="2008125"/>
            <a:ext cx="4321200" cy="44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Board Members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Bill Albertson (1973)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Steve Handwerk (1974)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Martin Barbato (1979)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James Durfee (1980)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David Hyland (1980)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 Jarmul (1981)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Matt Rose (1986)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Joe Mazziotti (2014)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Nick Sandford (2016)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Advisors to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Fred DeCock (1980)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Dan Lourie (2014)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Regis Capoferri (2022)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Chapter Advisor – Mark Robinson (1985)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1650325" y="189200"/>
            <a:ext cx="75903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highlight>
                  <a:srgbClr val="C00000"/>
                </a:highlight>
              </a:rPr>
              <a:t>Actives Executive Board &amp; Other Leaders</a:t>
            </a:r>
            <a:endParaRPr sz="3400">
              <a:highlight>
                <a:srgbClr val="C00000"/>
              </a:highlight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566550" y="1531350"/>
            <a:ext cx="5724900" cy="3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President - Evan Lipp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Vice President- Colin Howe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Treasurer- 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Christopher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Seelig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Secretary- Eric Coyle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Inductor-  Ryan Kirby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Sentinel- Marko Kosanovich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Alumni Relations - Jasper Abraham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House Manager- Carmen Panuccio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975039" y="147760"/>
            <a:ext cx="63507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rgbClr val="C00000"/>
                </a:highlight>
              </a:rPr>
              <a:t>General Membership Elections</a:t>
            </a:r>
            <a:endParaRPr sz="4000">
              <a:highlight>
                <a:srgbClr val="C00000"/>
              </a:highlight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916939" y="1813068"/>
            <a:ext cx="4692600" cy="4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0000">
            <a:spAutoFit/>
          </a:bodyPr>
          <a:lstStyle/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Members up for vote (3-year terms)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Martin Barbato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James Durfee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Joseph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Mazziotti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Officers (1-year terms)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Martin Barbato – President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David Hyland – Vice President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 Jarmul – Treasurer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Joe Mazziotti – Secretary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Additional Nominations?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2297450" y="178835"/>
            <a:ext cx="3199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rgbClr val="C00000"/>
                </a:highlight>
              </a:rPr>
              <a:t>State of Actives</a:t>
            </a:r>
            <a:endParaRPr sz="4000">
              <a:highlight>
                <a:srgbClr val="C00000"/>
              </a:highlight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1385614" y="1445708"/>
            <a:ext cx="7314600" cy="55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By the Numbers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1" marL="812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 Actives </a:t>
            </a: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en-US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1" marL="81280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In-house Actives </a:t>
            </a: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1" marL="81280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freshman rush in the Fall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1" marL="812800" marR="0" rtl="0" algn="l">
              <a:lnSpc>
                <a:spcPct val="10789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Pledge Class of</a:t>
            </a: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17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1" marL="812800" marR="0" rtl="0" algn="l">
              <a:lnSpc>
                <a:spcPct val="10789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•"/>
            </a:pP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Have 18 PNM’s  for Spring 25 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Action Plan on Verge of completion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1" marL="812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Thon Chairs working hard to get the ball rolling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1" marL="812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•"/>
            </a:pP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Many events scheduled for this semester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•"/>
            </a:pP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Philanthropy 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•"/>
            </a:pP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Breast Cancer Awareness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•"/>
            </a:pP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Raised nearly $1000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Donor Drive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https://donate.thon.org/?fuseaction=donorDrive.event&amp;eventID=4104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745900" y="1377850"/>
            <a:ext cx="7200000" cy="507600"/>
          </a:xfrm>
          <a:prstGeom prst="rect">
            <a:avLst/>
          </a:prstGeom>
          <a:solidFill>
            <a:srgbClr val="001E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1E44"/>
              </a:solidFill>
              <a:highlight>
                <a:srgbClr val="001E4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>
            <p:ph type="title"/>
          </p:nvPr>
        </p:nvSpPr>
        <p:spPr>
          <a:xfrm>
            <a:off x="1975051" y="147750"/>
            <a:ext cx="69030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rgbClr val="C00000"/>
                </a:highlight>
              </a:rPr>
              <a:t>Conduct Requirements </a:t>
            </a:r>
            <a:endParaRPr sz="4000">
              <a:highlight>
                <a:srgbClr val="C00000"/>
              </a:highlight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025" y="1283875"/>
            <a:ext cx="10221349" cy="54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9214" l="0" r="0" t="0"/>
          <a:stretch/>
        </p:blipFill>
        <p:spPr>
          <a:xfrm>
            <a:off x="187125" y="908650"/>
            <a:ext cx="11817751" cy="594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486875" y="1346750"/>
            <a:ext cx="6661200" cy="652800"/>
          </a:xfrm>
          <a:prstGeom prst="rect">
            <a:avLst/>
          </a:prstGeom>
          <a:solidFill>
            <a:srgbClr val="001E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>
            <p:ph type="title"/>
          </p:nvPr>
        </p:nvSpPr>
        <p:spPr>
          <a:xfrm>
            <a:off x="1819664" y="189185"/>
            <a:ext cx="63507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rgbClr val="C00000"/>
                </a:highlight>
              </a:rPr>
              <a:t>HQ Observations</a:t>
            </a:r>
            <a:endParaRPr sz="4000">
              <a:highlight>
                <a:srgbClr val="C000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1618325" y="220250"/>
            <a:ext cx="7601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highlight>
                  <a:srgbClr val="C00000"/>
                </a:highlight>
              </a:rPr>
              <a:t>Treasurer’s Report</a:t>
            </a:r>
            <a:r>
              <a:rPr lang="en-US" sz="3600">
                <a:highlight>
                  <a:srgbClr val="C00000"/>
                </a:highlight>
              </a:rPr>
              <a:t> - Year Ended 7/31/24 </a:t>
            </a:r>
            <a:endParaRPr sz="3600">
              <a:highlight>
                <a:srgbClr val="C00000"/>
              </a:highlight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916950" y="1831500"/>
            <a:ext cx="9485100" cy="41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 of Operations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rtl="0" algn="l">
              <a:spcBef>
                <a:spcPts val="229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Housing operations surplus - $12,500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rtl="0" algn="l">
              <a:spcBef>
                <a:spcPts val="229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Alumni communications and fundraising surplus - $40,700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rtl="0" algn="l">
              <a:spcBef>
                <a:spcPts val="229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Surpluses required for capital projects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Expenditures for Capital Projects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rtl="0" algn="l">
              <a:spcBef>
                <a:spcPts val="229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Patio - $44,000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rtl="0" algn="l">
              <a:spcBef>
                <a:spcPts val="229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HVAC in basement - $19,500, HVAC on rooftop - $6,250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Financial Position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0" rtl="0" algn="l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Cash on hand - $162,300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98500" marR="5080" rtl="0" algn="l">
              <a:lnSpc>
                <a:spcPct val="107916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debt - the m</a:t>
            </a: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ortgage was 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paid in full in November 2023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