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6" r:id="rId5"/>
    <p:sldId id="265" r:id="rId6"/>
    <p:sldId id="264" r:id="rId7"/>
    <p:sldId id="267" r:id="rId8"/>
    <p:sldId id="298" r:id="rId9"/>
    <p:sldId id="263" r:id="rId10"/>
    <p:sldId id="297" r:id="rId11"/>
    <p:sldId id="304" r:id="rId12"/>
    <p:sldId id="303" r:id="rId13"/>
    <p:sldId id="280" r:id="rId14"/>
    <p:sldId id="294" r:id="rId15"/>
    <p:sldId id="273" r:id="rId16"/>
    <p:sldId id="305" r:id="rId17"/>
    <p:sldId id="306" r:id="rId18"/>
    <p:sldId id="285" r:id="rId19"/>
    <p:sldId id="287" r:id="rId20"/>
    <p:sldId id="288" r:id="rId21"/>
    <p:sldId id="286" r:id="rId22"/>
    <p:sldId id="301" r:id="rId23"/>
    <p:sldId id="302" r:id="rId24"/>
    <p:sldId id="289" r:id="rId25"/>
    <p:sldId id="292" r:id="rId26"/>
    <p:sldId id="290" r:id="rId27"/>
    <p:sldId id="291" r:id="rId28"/>
    <p:sldId id="293" r:id="rId29"/>
    <p:sldId id="275" r:id="rId30"/>
    <p:sldId id="259" r:id="rId31"/>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042" y="28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8818B78-5902-4077-AAF9-F1D6DD3F164B}"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564BB8-5D1B-451F-8557-8EE8C0155CA4}" type="slidenum">
              <a:rPr lang="en-US" smtClean="0"/>
              <a:t>‹#›</a:t>
            </a:fld>
            <a:endParaRPr lang="en-US"/>
          </a:p>
        </p:txBody>
      </p:sp>
    </p:spTree>
    <p:extLst>
      <p:ext uri="{BB962C8B-B14F-4D97-AF65-F5344CB8AC3E}">
        <p14:creationId xmlns:p14="http://schemas.microsoft.com/office/powerpoint/2010/main" val="2999404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818B78-5902-4077-AAF9-F1D6DD3F164B}"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564BB8-5D1B-451F-8557-8EE8C0155CA4}" type="slidenum">
              <a:rPr lang="en-US" smtClean="0"/>
              <a:t>‹#›</a:t>
            </a:fld>
            <a:endParaRPr lang="en-US"/>
          </a:p>
        </p:txBody>
      </p:sp>
    </p:spTree>
    <p:extLst>
      <p:ext uri="{BB962C8B-B14F-4D97-AF65-F5344CB8AC3E}">
        <p14:creationId xmlns:p14="http://schemas.microsoft.com/office/powerpoint/2010/main" val="2951507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818B78-5902-4077-AAF9-F1D6DD3F164B}"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564BB8-5D1B-451F-8557-8EE8C0155CA4}" type="slidenum">
              <a:rPr lang="en-US" smtClean="0"/>
              <a:t>‹#›</a:t>
            </a:fld>
            <a:endParaRPr lang="en-US"/>
          </a:p>
        </p:txBody>
      </p:sp>
    </p:spTree>
    <p:extLst>
      <p:ext uri="{BB962C8B-B14F-4D97-AF65-F5344CB8AC3E}">
        <p14:creationId xmlns:p14="http://schemas.microsoft.com/office/powerpoint/2010/main" val="2624190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818B78-5902-4077-AAF9-F1D6DD3F164B}"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564BB8-5D1B-451F-8557-8EE8C0155CA4}" type="slidenum">
              <a:rPr lang="en-US" smtClean="0"/>
              <a:t>‹#›</a:t>
            </a:fld>
            <a:endParaRPr lang="en-US"/>
          </a:p>
        </p:txBody>
      </p:sp>
    </p:spTree>
    <p:extLst>
      <p:ext uri="{BB962C8B-B14F-4D97-AF65-F5344CB8AC3E}">
        <p14:creationId xmlns:p14="http://schemas.microsoft.com/office/powerpoint/2010/main" val="860100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8818B78-5902-4077-AAF9-F1D6DD3F164B}"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564BB8-5D1B-451F-8557-8EE8C0155CA4}" type="slidenum">
              <a:rPr lang="en-US" smtClean="0"/>
              <a:t>‹#›</a:t>
            </a:fld>
            <a:endParaRPr lang="en-US"/>
          </a:p>
        </p:txBody>
      </p:sp>
    </p:spTree>
    <p:extLst>
      <p:ext uri="{BB962C8B-B14F-4D97-AF65-F5344CB8AC3E}">
        <p14:creationId xmlns:p14="http://schemas.microsoft.com/office/powerpoint/2010/main" val="1020714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8818B78-5902-4077-AAF9-F1D6DD3F164B}" type="datetimeFigureOut">
              <a:rPr lang="en-US" smtClean="0"/>
              <a:t>3/24/2025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564BB8-5D1B-451F-8557-8EE8C0155CA4}" type="slidenum">
              <a:rPr lang="en-US" smtClean="0"/>
              <a:t>‹#›</a:t>
            </a:fld>
            <a:endParaRPr lang="en-US"/>
          </a:p>
        </p:txBody>
      </p:sp>
    </p:spTree>
    <p:extLst>
      <p:ext uri="{BB962C8B-B14F-4D97-AF65-F5344CB8AC3E}">
        <p14:creationId xmlns:p14="http://schemas.microsoft.com/office/powerpoint/2010/main" val="1905753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8818B78-5902-4077-AAF9-F1D6DD3F164B}" type="datetimeFigureOut">
              <a:rPr lang="en-US" smtClean="0"/>
              <a:t>3/24/2025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564BB8-5D1B-451F-8557-8EE8C0155CA4}" type="slidenum">
              <a:rPr lang="en-US" smtClean="0"/>
              <a:t>‹#›</a:t>
            </a:fld>
            <a:endParaRPr lang="en-US"/>
          </a:p>
        </p:txBody>
      </p:sp>
    </p:spTree>
    <p:extLst>
      <p:ext uri="{BB962C8B-B14F-4D97-AF65-F5344CB8AC3E}">
        <p14:creationId xmlns:p14="http://schemas.microsoft.com/office/powerpoint/2010/main" val="2861698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8818B78-5902-4077-AAF9-F1D6DD3F164B}" type="datetimeFigureOut">
              <a:rPr lang="en-US" smtClean="0"/>
              <a:t>3/24/2025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564BB8-5D1B-451F-8557-8EE8C0155CA4}" type="slidenum">
              <a:rPr lang="en-US" smtClean="0"/>
              <a:t>‹#›</a:t>
            </a:fld>
            <a:endParaRPr lang="en-US"/>
          </a:p>
        </p:txBody>
      </p:sp>
    </p:spTree>
    <p:extLst>
      <p:ext uri="{BB962C8B-B14F-4D97-AF65-F5344CB8AC3E}">
        <p14:creationId xmlns:p14="http://schemas.microsoft.com/office/powerpoint/2010/main" val="567135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818B78-5902-4077-AAF9-F1D6DD3F164B}" type="datetimeFigureOut">
              <a:rPr lang="en-US" smtClean="0"/>
              <a:t>3/24/2025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564BB8-5D1B-451F-8557-8EE8C0155CA4}" type="slidenum">
              <a:rPr lang="en-US" smtClean="0"/>
              <a:t>‹#›</a:t>
            </a:fld>
            <a:endParaRPr lang="en-US"/>
          </a:p>
        </p:txBody>
      </p:sp>
    </p:spTree>
    <p:extLst>
      <p:ext uri="{BB962C8B-B14F-4D97-AF65-F5344CB8AC3E}">
        <p14:creationId xmlns:p14="http://schemas.microsoft.com/office/powerpoint/2010/main" val="2350562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8818B78-5902-4077-AAF9-F1D6DD3F164B}" type="datetimeFigureOut">
              <a:rPr lang="en-US" smtClean="0"/>
              <a:t>3/24/2025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564BB8-5D1B-451F-8557-8EE8C0155CA4}" type="slidenum">
              <a:rPr lang="en-US" smtClean="0"/>
              <a:t>‹#›</a:t>
            </a:fld>
            <a:endParaRPr lang="en-US"/>
          </a:p>
        </p:txBody>
      </p:sp>
    </p:spTree>
    <p:extLst>
      <p:ext uri="{BB962C8B-B14F-4D97-AF65-F5344CB8AC3E}">
        <p14:creationId xmlns:p14="http://schemas.microsoft.com/office/powerpoint/2010/main" val="2004434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8818B78-5902-4077-AAF9-F1D6DD3F164B}" type="datetimeFigureOut">
              <a:rPr lang="en-US" smtClean="0"/>
              <a:t>3/24/2025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564BB8-5D1B-451F-8557-8EE8C0155CA4}" type="slidenum">
              <a:rPr lang="en-US" smtClean="0"/>
              <a:t>‹#›</a:t>
            </a:fld>
            <a:endParaRPr lang="en-US"/>
          </a:p>
        </p:txBody>
      </p:sp>
    </p:spTree>
    <p:extLst>
      <p:ext uri="{BB962C8B-B14F-4D97-AF65-F5344CB8AC3E}">
        <p14:creationId xmlns:p14="http://schemas.microsoft.com/office/powerpoint/2010/main" val="784613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818B78-5902-4077-AAF9-F1D6DD3F164B}" type="datetimeFigureOut">
              <a:rPr lang="en-US" smtClean="0"/>
              <a:t>3/24/2025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564BB8-5D1B-451F-8557-8EE8C0155CA4}" type="slidenum">
              <a:rPr lang="en-US" smtClean="0"/>
              <a:t>‹#›</a:t>
            </a:fld>
            <a:endParaRPr lang="en-US"/>
          </a:p>
        </p:txBody>
      </p:sp>
    </p:spTree>
    <p:extLst>
      <p:ext uri="{BB962C8B-B14F-4D97-AF65-F5344CB8AC3E}">
        <p14:creationId xmlns:p14="http://schemas.microsoft.com/office/powerpoint/2010/main" val="15179137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Phi Sigma Kappa</a:t>
            </a:r>
            <a:br>
              <a:rPr lang="en-US" dirty="0"/>
            </a:br>
            <a:r>
              <a:rPr lang="en-US" dirty="0"/>
              <a:t>(Kappa)</a:t>
            </a:r>
          </a:p>
        </p:txBody>
      </p:sp>
      <p:sp>
        <p:nvSpPr>
          <p:cNvPr id="3" name="Subtitle 2"/>
          <p:cNvSpPr>
            <a:spLocks noGrp="1"/>
          </p:cNvSpPr>
          <p:nvPr>
            <p:ph type="subTitle" idx="1"/>
          </p:nvPr>
        </p:nvSpPr>
        <p:spPr/>
        <p:txBody>
          <a:bodyPr>
            <a:normAutofit/>
          </a:bodyPr>
          <a:lstStyle/>
          <a:p>
            <a:r>
              <a:rPr lang="en-US" sz="4000" dirty="0"/>
              <a:t>Founders Day</a:t>
            </a:r>
          </a:p>
          <a:p>
            <a:r>
              <a:rPr lang="en-US" sz="4000" dirty="0"/>
              <a:t>March 2025</a:t>
            </a:r>
          </a:p>
        </p:txBody>
      </p:sp>
    </p:spTree>
    <p:extLst>
      <p:ext uri="{BB962C8B-B14F-4D97-AF65-F5344CB8AC3E}">
        <p14:creationId xmlns:p14="http://schemas.microsoft.com/office/powerpoint/2010/main" val="1452258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7CC6F5-0A91-047D-FA1F-36103D8309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A066C8-F137-F017-9DC1-4AE822DD2468}"/>
              </a:ext>
            </a:extLst>
          </p:cNvPr>
          <p:cNvSpPr>
            <a:spLocks noGrp="1"/>
          </p:cNvSpPr>
          <p:nvPr>
            <p:ph type="title"/>
          </p:nvPr>
        </p:nvSpPr>
        <p:spPr/>
        <p:txBody>
          <a:bodyPr>
            <a:normAutofit/>
          </a:bodyPr>
          <a:lstStyle/>
          <a:p>
            <a:pPr algn="ctr"/>
            <a:r>
              <a:rPr lang="en-US" dirty="0"/>
              <a:t>Kappa Chapter 2025 </a:t>
            </a:r>
            <a:br>
              <a:rPr lang="en-US" dirty="0"/>
            </a:br>
            <a:r>
              <a:rPr lang="en-US" dirty="0"/>
              <a:t>Cardinal Principles Award</a:t>
            </a:r>
          </a:p>
        </p:txBody>
      </p:sp>
      <p:sp>
        <p:nvSpPr>
          <p:cNvPr id="3" name="Content Placeholder 2">
            <a:extLst>
              <a:ext uri="{FF2B5EF4-FFF2-40B4-BE49-F238E27FC236}">
                <a16:creationId xmlns:a16="http://schemas.microsoft.com/office/drawing/2014/main" id="{6408862B-A0D5-633B-5DC1-32E337FCE850}"/>
              </a:ext>
            </a:extLst>
          </p:cNvPr>
          <p:cNvSpPr>
            <a:spLocks noGrp="1"/>
          </p:cNvSpPr>
          <p:nvPr>
            <p:ph idx="1"/>
          </p:nvPr>
        </p:nvSpPr>
        <p:spPr/>
        <p:txBody>
          <a:bodyPr>
            <a:normAutofit/>
          </a:bodyPr>
          <a:lstStyle/>
          <a:p>
            <a:pPr marL="0" lvl="0" indent="0" algn="l" rtl="0">
              <a:lnSpc>
                <a:spcPct val="90000"/>
              </a:lnSpc>
              <a:spcBef>
                <a:spcPts val="0"/>
              </a:spcBef>
              <a:spcAft>
                <a:spcPts val="0"/>
              </a:spcAft>
              <a:buClr>
                <a:schemeClr val="dk1"/>
              </a:buClr>
              <a:buSzPts val="2800"/>
              <a:buNone/>
            </a:pPr>
            <a:endParaRPr lang="en-US" dirty="0"/>
          </a:p>
          <a:p>
            <a:endParaRPr lang="en-US" dirty="0">
              <a:highlight>
                <a:srgbClr val="FFFF00"/>
              </a:highlight>
            </a:endParaRPr>
          </a:p>
          <a:p>
            <a:endParaRPr lang="en-US" dirty="0"/>
          </a:p>
          <a:p>
            <a:endParaRPr lang="en-US" dirty="0"/>
          </a:p>
        </p:txBody>
      </p:sp>
      <p:pic>
        <p:nvPicPr>
          <p:cNvPr id="4" name="Picture 3">
            <a:extLst>
              <a:ext uri="{FF2B5EF4-FFF2-40B4-BE49-F238E27FC236}">
                <a16:creationId xmlns:a16="http://schemas.microsoft.com/office/drawing/2014/main" id="{F6AFA477-6F88-BE0E-C6CA-5F1570CFEFB1}"/>
              </a:ext>
            </a:extLst>
          </p:cNvPr>
          <p:cNvPicPr>
            <a:picLocks noChangeAspect="1"/>
          </p:cNvPicPr>
          <p:nvPr/>
        </p:nvPicPr>
        <p:blipFill>
          <a:blip r:embed="rId2"/>
          <a:stretch>
            <a:fillRect/>
          </a:stretch>
        </p:blipFill>
        <p:spPr>
          <a:xfrm>
            <a:off x="1454729" y="1943100"/>
            <a:ext cx="3771900" cy="3979718"/>
          </a:xfrm>
          <a:prstGeom prst="rect">
            <a:avLst/>
          </a:prstGeom>
        </p:spPr>
      </p:pic>
      <p:sp>
        <p:nvSpPr>
          <p:cNvPr id="6" name="TextBox 5">
            <a:extLst>
              <a:ext uri="{FF2B5EF4-FFF2-40B4-BE49-F238E27FC236}">
                <a16:creationId xmlns:a16="http://schemas.microsoft.com/office/drawing/2014/main" id="{030EF691-4DB2-74D9-4792-416548ED3C50}"/>
              </a:ext>
            </a:extLst>
          </p:cNvPr>
          <p:cNvSpPr txBox="1"/>
          <p:nvPr/>
        </p:nvSpPr>
        <p:spPr>
          <a:xfrm>
            <a:off x="6255326" y="2036617"/>
            <a:ext cx="4187538" cy="3539430"/>
          </a:xfrm>
          <a:prstGeom prst="rect">
            <a:avLst/>
          </a:prstGeom>
          <a:noFill/>
        </p:spPr>
        <p:txBody>
          <a:bodyPr wrap="square">
            <a:spAutoFit/>
          </a:bodyPr>
          <a:lstStyle/>
          <a:p>
            <a:r>
              <a:rPr lang="en-US" sz="3200" b="1" dirty="0"/>
              <a:t>Zach Carson </a:t>
            </a:r>
          </a:p>
          <a:p>
            <a:endParaRPr lang="en-US" sz="3200" dirty="0"/>
          </a:p>
          <a:p>
            <a:r>
              <a:rPr lang="en-US" sz="3200" dirty="0"/>
              <a:t>Doylestown, PA</a:t>
            </a:r>
          </a:p>
          <a:p>
            <a:endParaRPr lang="en-US" sz="3200" dirty="0"/>
          </a:p>
          <a:p>
            <a:r>
              <a:rPr lang="en-US" sz="3200" dirty="0"/>
              <a:t>Major: Human-Centered Design and Development </a:t>
            </a:r>
          </a:p>
        </p:txBody>
      </p:sp>
    </p:spTree>
    <p:extLst>
      <p:ext uri="{BB962C8B-B14F-4D97-AF65-F5344CB8AC3E}">
        <p14:creationId xmlns:p14="http://schemas.microsoft.com/office/powerpoint/2010/main" val="8966872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703FC-C0FA-0136-121C-2370266AF5F0}"/>
              </a:ext>
            </a:extLst>
          </p:cNvPr>
          <p:cNvSpPr>
            <a:spLocks noGrp="1"/>
          </p:cNvSpPr>
          <p:nvPr>
            <p:ph type="title"/>
          </p:nvPr>
        </p:nvSpPr>
        <p:spPr/>
        <p:txBody>
          <a:bodyPr/>
          <a:lstStyle/>
          <a:p>
            <a:pPr algn="ctr"/>
            <a:r>
              <a:rPr lang="en-US" dirty="0"/>
              <a:t>Actives’ Man of the Year</a:t>
            </a:r>
          </a:p>
        </p:txBody>
      </p:sp>
      <p:sp>
        <p:nvSpPr>
          <p:cNvPr id="3" name="Content Placeholder 2">
            <a:extLst>
              <a:ext uri="{FF2B5EF4-FFF2-40B4-BE49-F238E27FC236}">
                <a16:creationId xmlns:a16="http://schemas.microsoft.com/office/drawing/2014/main" id="{C508C013-7EDB-74EE-AEE6-5C55BD7F6867}"/>
              </a:ext>
            </a:extLst>
          </p:cNvPr>
          <p:cNvSpPr>
            <a:spLocks noGrp="1"/>
          </p:cNvSpPr>
          <p:nvPr>
            <p:ph idx="1"/>
          </p:nvPr>
        </p:nvSpPr>
        <p:spPr/>
        <p:txBody>
          <a:bodyPr/>
          <a:lstStyle/>
          <a:p>
            <a:r>
              <a:rPr lang="en-US" dirty="0"/>
              <a:t>Election by the Actives.</a:t>
            </a:r>
          </a:p>
          <a:p>
            <a:r>
              <a:rPr lang="en-US" dirty="0"/>
              <a:t>Actives are nominated and each nominee says what they have done for the Brotherhood. Usually a senior.</a:t>
            </a:r>
          </a:p>
          <a:p>
            <a:r>
              <a:rPr lang="en-US" dirty="0"/>
              <a:t>After nominations, the nominees go upstairs, while a hand vote takes place in the chapter room.</a:t>
            </a:r>
          </a:p>
        </p:txBody>
      </p:sp>
    </p:spTree>
    <p:extLst>
      <p:ext uri="{BB962C8B-B14F-4D97-AF65-F5344CB8AC3E}">
        <p14:creationId xmlns:p14="http://schemas.microsoft.com/office/powerpoint/2010/main" val="7701808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2AB2F9-81C4-3383-A7AD-2184537A32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E0A1C15-371D-C078-20B3-C5CA3D8E7E33}"/>
              </a:ext>
            </a:extLst>
          </p:cNvPr>
          <p:cNvSpPr>
            <a:spLocks noGrp="1"/>
          </p:cNvSpPr>
          <p:nvPr>
            <p:ph type="title"/>
          </p:nvPr>
        </p:nvSpPr>
        <p:spPr/>
        <p:txBody>
          <a:bodyPr>
            <a:normAutofit/>
          </a:bodyPr>
          <a:lstStyle/>
          <a:p>
            <a:pPr algn="ctr"/>
            <a:r>
              <a:rPr lang="en-US" dirty="0"/>
              <a:t>Kappa Chapter 2025 </a:t>
            </a:r>
            <a:br>
              <a:rPr lang="en-US" dirty="0"/>
            </a:br>
            <a:r>
              <a:rPr lang="en-US" dirty="0"/>
              <a:t>Active Man of the Year</a:t>
            </a:r>
          </a:p>
        </p:txBody>
      </p:sp>
      <p:sp>
        <p:nvSpPr>
          <p:cNvPr id="3" name="Content Placeholder 2">
            <a:extLst>
              <a:ext uri="{FF2B5EF4-FFF2-40B4-BE49-F238E27FC236}">
                <a16:creationId xmlns:a16="http://schemas.microsoft.com/office/drawing/2014/main" id="{3CA67667-AC32-C7D9-502B-BA134E898B62}"/>
              </a:ext>
            </a:extLst>
          </p:cNvPr>
          <p:cNvSpPr>
            <a:spLocks noGrp="1"/>
          </p:cNvSpPr>
          <p:nvPr>
            <p:ph idx="1"/>
          </p:nvPr>
        </p:nvSpPr>
        <p:spPr/>
        <p:txBody>
          <a:bodyPr>
            <a:normAutofit/>
          </a:bodyPr>
          <a:lstStyle/>
          <a:p>
            <a:pPr marL="0" lvl="0" indent="0" algn="l" rtl="0">
              <a:lnSpc>
                <a:spcPct val="90000"/>
              </a:lnSpc>
              <a:spcBef>
                <a:spcPts val="0"/>
              </a:spcBef>
              <a:spcAft>
                <a:spcPts val="0"/>
              </a:spcAft>
              <a:buClr>
                <a:schemeClr val="dk1"/>
              </a:buClr>
              <a:buSzPts val="2800"/>
              <a:buNone/>
            </a:pPr>
            <a:endParaRPr lang="en-US" dirty="0"/>
          </a:p>
          <a:p>
            <a:endParaRPr lang="en-US" dirty="0">
              <a:highlight>
                <a:srgbClr val="FFFF00"/>
              </a:highlight>
            </a:endParaRPr>
          </a:p>
          <a:p>
            <a:endParaRPr lang="en-US" dirty="0"/>
          </a:p>
          <a:p>
            <a:endParaRPr lang="en-US" dirty="0"/>
          </a:p>
        </p:txBody>
      </p:sp>
      <p:pic>
        <p:nvPicPr>
          <p:cNvPr id="4" name="Picture 3">
            <a:extLst>
              <a:ext uri="{FF2B5EF4-FFF2-40B4-BE49-F238E27FC236}">
                <a16:creationId xmlns:a16="http://schemas.microsoft.com/office/drawing/2014/main" id="{ADBD71E7-BABF-902E-8C84-286F07032773}"/>
              </a:ext>
            </a:extLst>
          </p:cNvPr>
          <p:cNvPicPr>
            <a:picLocks noChangeAspect="1"/>
          </p:cNvPicPr>
          <p:nvPr/>
        </p:nvPicPr>
        <p:blipFill>
          <a:blip r:embed="rId2"/>
          <a:stretch>
            <a:fillRect/>
          </a:stretch>
        </p:blipFill>
        <p:spPr>
          <a:xfrm>
            <a:off x="1454729" y="1943100"/>
            <a:ext cx="3771900" cy="3979718"/>
          </a:xfrm>
          <a:prstGeom prst="rect">
            <a:avLst/>
          </a:prstGeom>
        </p:spPr>
      </p:pic>
      <p:sp>
        <p:nvSpPr>
          <p:cNvPr id="6" name="TextBox 5">
            <a:extLst>
              <a:ext uri="{FF2B5EF4-FFF2-40B4-BE49-F238E27FC236}">
                <a16:creationId xmlns:a16="http://schemas.microsoft.com/office/drawing/2014/main" id="{BE293AF1-91B0-7629-4C4D-FA68670AE987}"/>
              </a:ext>
            </a:extLst>
          </p:cNvPr>
          <p:cNvSpPr txBox="1"/>
          <p:nvPr/>
        </p:nvSpPr>
        <p:spPr>
          <a:xfrm>
            <a:off x="6255326" y="2036617"/>
            <a:ext cx="4187538" cy="3539430"/>
          </a:xfrm>
          <a:prstGeom prst="rect">
            <a:avLst/>
          </a:prstGeom>
          <a:noFill/>
        </p:spPr>
        <p:txBody>
          <a:bodyPr wrap="square">
            <a:spAutoFit/>
          </a:bodyPr>
          <a:lstStyle/>
          <a:p>
            <a:r>
              <a:rPr lang="en-US" sz="3200" b="1" dirty="0"/>
              <a:t>Zach Carson </a:t>
            </a:r>
          </a:p>
          <a:p>
            <a:endParaRPr lang="en-US" sz="3200" dirty="0"/>
          </a:p>
          <a:p>
            <a:r>
              <a:rPr lang="en-US" sz="3200" dirty="0"/>
              <a:t>Doylestown, PA</a:t>
            </a:r>
          </a:p>
          <a:p>
            <a:endParaRPr lang="en-US" sz="3200" dirty="0"/>
          </a:p>
          <a:p>
            <a:r>
              <a:rPr lang="en-US" sz="3200" dirty="0"/>
              <a:t>Major: Human-Centered Design and Development </a:t>
            </a:r>
          </a:p>
        </p:txBody>
      </p:sp>
    </p:spTree>
    <p:extLst>
      <p:ext uri="{BB962C8B-B14F-4D97-AF65-F5344CB8AC3E}">
        <p14:creationId xmlns:p14="http://schemas.microsoft.com/office/powerpoint/2010/main" val="1023962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dirty="0"/>
              <a:t>Kappa Chapter 2025  </a:t>
            </a:r>
            <a:br>
              <a:rPr lang="en-US" dirty="0"/>
            </a:br>
            <a:r>
              <a:rPr lang="en-US" dirty="0"/>
              <a:t>Lifetime Achievement Award</a:t>
            </a:r>
          </a:p>
        </p:txBody>
      </p:sp>
      <p:sp>
        <p:nvSpPr>
          <p:cNvPr id="3" name="Content Placeholder 2"/>
          <p:cNvSpPr>
            <a:spLocks noGrp="1"/>
          </p:cNvSpPr>
          <p:nvPr>
            <p:ph idx="1"/>
          </p:nvPr>
        </p:nvSpPr>
        <p:spPr>
          <a:xfrm>
            <a:off x="838200" y="1825625"/>
            <a:ext cx="10633364" cy="4351338"/>
          </a:xfrm>
        </p:spPr>
        <p:txBody>
          <a:bodyPr>
            <a:normAutofit/>
          </a:bodyPr>
          <a:lstStyle/>
          <a:p>
            <a:r>
              <a:rPr lang="en-US" dirty="0"/>
              <a:t>Lifetime Achievement Award, named in honor of Dr. Robert (Bear) Koehler. </a:t>
            </a:r>
          </a:p>
          <a:p>
            <a:r>
              <a:rPr lang="en-US" dirty="0"/>
              <a:t>First Honoree is….</a:t>
            </a:r>
          </a:p>
        </p:txBody>
      </p:sp>
    </p:spTree>
    <p:extLst>
      <p:ext uri="{BB962C8B-B14F-4D97-AF65-F5344CB8AC3E}">
        <p14:creationId xmlns:p14="http://schemas.microsoft.com/office/powerpoint/2010/main" val="33478878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0C37A8-A037-4B96-7095-EDA1BB74201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6E02F86-F2C4-D36E-3BD4-2AA220657D34}"/>
              </a:ext>
            </a:extLst>
          </p:cNvPr>
          <p:cNvSpPr>
            <a:spLocks noGrp="1"/>
          </p:cNvSpPr>
          <p:nvPr>
            <p:ph type="title"/>
          </p:nvPr>
        </p:nvSpPr>
        <p:spPr/>
        <p:txBody>
          <a:bodyPr/>
          <a:lstStyle/>
          <a:p>
            <a:pPr algn="ctr"/>
            <a:r>
              <a:rPr lang="en-US" sz="3200" dirty="0"/>
              <a:t>Kappa Chapter 2025  </a:t>
            </a:r>
            <a:br>
              <a:rPr lang="en-US" dirty="0"/>
            </a:br>
            <a:r>
              <a:rPr lang="en-US" dirty="0"/>
              <a:t>Lifetime Achievement Award</a:t>
            </a:r>
          </a:p>
        </p:txBody>
      </p:sp>
      <p:sp>
        <p:nvSpPr>
          <p:cNvPr id="3" name="Content Placeholder 2">
            <a:extLst>
              <a:ext uri="{FF2B5EF4-FFF2-40B4-BE49-F238E27FC236}">
                <a16:creationId xmlns:a16="http://schemas.microsoft.com/office/drawing/2014/main" id="{967A7994-F19B-80A4-C62F-78886609B187}"/>
              </a:ext>
            </a:extLst>
          </p:cNvPr>
          <p:cNvSpPr>
            <a:spLocks noGrp="1"/>
          </p:cNvSpPr>
          <p:nvPr>
            <p:ph idx="1"/>
          </p:nvPr>
        </p:nvSpPr>
        <p:spPr>
          <a:xfrm>
            <a:off x="838200" y="1825625"/>
            <a:ext cx="10633364" cy="4351338"/>
          </a:xfrm>
        </p:spPr>
        <p:txBody>
          <a:bodyPr>
            <a:normAutofit/>
          </a:bodyPr>
          <a:lstStyle/>
          <a:p>
            <a:pPr marL="0" indent="0" algn="ctr">
              <a:buNone/>
            </a:pPr>
            <a:endParaRPr lang="en-US" sz="4400" dirty="0"/>
          </a:p>
          <a:p>
            <a:pPr marL="0" indent="0" algn="ctr">
              <a:buNone/>
            </a:pPr>
            <a:endParaRPr lang="en-US" sz="4400" dirty="0"/>
          </a:p>
          <a:p>
            <a:pPr marL="0" indent="0" algn="ctr">
              <a:buNone/>
            </a:pPr>
            <a:r>
              <a:rPr lang="en-US" sz="4400" dirty="0"/>
              <a:t>Richard “Dick” Doherty</a:t>
            </a:r>
          </a:p>
          <a:p>
            <a:pPr marL="0" indent="0">
              <a:buNone/>
            </a:pPr>
            <a:endParaRPr lang="en-US" dirty="0"/>
          </a:p>
        </p:txBody>
      </p:sp>
    </p:spTree>
    <p:extLst>
      <p:ext uri="{BB962C8B-B14F-4D97-AF65-F5344CB8AC3E}">
        <p14:creationId xmlns:p14="http://schemas.microsoft.com/office/powerpoint/2010/main" val="39417794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Damn Proud Capital Campaign - Update</a:t>
            </a:r>
          </a:p>
        </p:txBody>
      </p:sp>
      <p:sp>
        <p:nvSpPr>
          <p:cNvPr id="3" name="Content Placeholder 2"/>
          <p:cNvSpPr>
            <a:spLocks noGrp="1"/>
          </p:cNvSpPr>
          <p:nvPr>
            <p:ph idx="1"/>
          </p:nvPr>
        </p:nvSpPr>
        <p:spPr/>
        <p:txBody>
          <a:bodyPr>
            <a:normAutofit fontScale="92500" lnSpcReduction="10000"/>
          </a:bodyPr>
          <a:lstStyle/>
          <a:p>
            <a:r>
              <a:rPr lang="en-US" sz="2200" dirty="0"/>
              <a:t>Announced Founder’s Day 2023</a:t>
            </a:r>
          </a:p>
          <a:p>
            <a:r>
              <a:rPr lang="en-US" sz="2200" dirty="0"/>
              <a:t>Raised (as of 12/31/24)</a:t>
            </a:r>
          </a:p>
          <a:p>
            <a:pPr lvl="1"/>
            <a:r>
              <a:rPr lang="en-US" sz="2200" dirty="0"/>
              <a:t>Total raised: </a:t>
            </a:r>
            <a:r>
              <a:rPr lang="en-US" sz="2200" b="0" i="0" dirty="0">
                <a:solidFill>
                  <a:srgbClr val="242424"/>
                </a:solidFill>
                <a:effectLst/>
              </a:rPr>
              <a:t> $263,325</a:t>
            </a:r>
            <a:endParaRPr lang="en-US" sz="2200" dirty="0"/>
          </a:p>
          <a:p>
            <a:pPr lvl="1"/>
            <a:r>
              <a:rPr lang="en-US" sz="2200" dirty="0"/>
              <a:t>Number of donors: </a:t>
            </a:r>
            <a:r>
              <a:rPr lang="en-US" sz="2200" dirty="0">
                <a:solidFill>
                  <a:srgbClr val="242424"/>
                </a:solidFill>
              </a:rPr>
              <a:t>90 (8.7% of Alumni)</a:t>
            </a:r>
          </a:p>
          <a:p>
            <a:r>
              <a:rPr lang="en-US" sz="2200" dirty="0"/>
              <a:t>Projects Completed: Outdoor Space; Triple T’s; A/C in Party Room; Technology for Virtual Alumni Meetings.</a:t>
            </a:r>
          </a:p>
          <a:p>
            <a:r>
              <a:rPr lang="en-US" sz="2200" dirty="0"/>
              <a:t>Project Goal to Go: Upgrade the kitchen.</a:t>
            </a:r>
          </a:p>
          <a:p>
            <a:r>
              <a:rPr lang="en-US" sz="2200" dirty="0"/>
              <a:t>Estimated Cost: $200,000</a:t>
            </a:r>
          </a:p>
          <a:p>
            <a:r>
              <a:rPr lang="en-US" sz="2200" dirty="0"/>
              <a:t>Why the Kitchen Matters - An upgraded kitchen will:</a:t>
            </a:r>
          </a:p>
          <a:p>
            <a:pPr lvl="1"/>
            <a:r>
              <a:rPr lang="en-US" sz="2200" dirty="0"/>
              <a:t>Improve efficiency in meal preparation and service</a:t>
            </a:r>
          </a:p>
          <a:p>
            <a:pPr lvl="1"/>
            <a:r>
              <a:rPr lang="en-US" sz="2200" dirty="0"/>
              <a:t>Enhance food safety and storage capabilities</a:t>
            </a:r>
          </a:p>
          <a:p>
            <a:pPr lvl="1"/>
            <a:r>
              <a:rPr lang="en-US" sz="2200" dirty="0"/>
              <a:t>Modernize equipment to meet sustainability and health standards</a:t>
            </a:r>
          </a:p>
          <a:p>
            <a:pPr lvl="1"/>
            <a:r>
              <a:rPr lang="en-US" sz="2200" dirty="0"/>
              <a:t>Provide Actives with a state-of-the-art dining experience. </a:t>
            </a:r>
          </a:p>
          <a:p>
            <a:endParaRPr lang="en-US" dirty="0"/>
          </a:p>
          <a:p>
            <a:endParaRPr lang="en-US" dirty="0"/>
          </a:p>
          <a:p>
            <a:endParaRPr lang="en-US" dirty="0"/>
          </a:p>
        </p:txBody>
      </p:sp>
    </p:spTree>
    <p:extLst>
      <p:ext uri="{BB962C8B-B14F-4D97-AF65-F5344CB8AC3E}">
        <p14:creationId xmlns:p14="http://schemas.microsoft.com/office/powerpoint/2010/main" val="25871146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44BF56-DBD2-8EC1-F3A5-2EC2CC8547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13FDFB-7506-DFF0-4888-8453483279F3}"/>
              </a:ext>
            </a:extLst>
          </p:cNvPr>
          <p:cNvSpPr>
            <a:spLocks noGrp="1"/>
          </p:cNvSpPr>
          <p:nvPr>
            <p:ph type="title"/>
          </p:nvPr>
        </p:nvSpPr>
        <p:spPr/>
        <p:txBody>
          <a:bodyPr/>
          <a:lstStyle/>
          <a:p>
            <a:pPr algn="ctr"/>
            <a:r>
              <a:rPr lang="en-US" dirty="0"/>
              <a:t>Damn Proud Capital Campaign - Update</a:t>
            </a:r>
          </a:p>
        </p:txBody>
      </p:sp>
      <p:sp>
        <p:nvSpPr>
          <p:cNvPr id="3" name="Content Placeholder 2">
            <a:extLst>
              <a:ext uri="{FF2B5EF4-FFF2-40B4-BE49-F238E27FC236}">
                <a16:creationId xmlns:a16="http://schemas.microsoft.com/office/drawing/2014/main" id="{67CBC56D-C955-AE9A-F797-1E69CFE5735E}"/>
              </a:ext>
            </a:extLst>
          </p:cNvPr>
          <p:cNvSpPr>
            <a:spLocks noGrp="1"/>
          </p:cNvSpPr>
          <p:nvPr>
            <p:ph idx="1"/>
          </p:nvPr>
        </p:nvSpPr>
        <p:spPr/>
        <p:txBody>
          <a:bodyPr>
            <a:normAutofit fontScale="62500" lnSpcReduction="20000"/>
          </a:bodyPr>
          <a:lstStyle/>
          <a:p>
            <a:r>
              <a:rPr lang="en-US" b="1" dirty="0"/>
              <a:t>Phi Sigma Kappa Cardinal Principles </a:t>
            </a:r>
            <a:r>
              <a:rPr lang="en-US" dirty="0"/>
              <a:t>- As we embark on this final push, it is important to reinforce the Cardinal Principles of Phi Sigma Kappa: Brotherhood, Scholarship, and Character. These principles guide our mission to not only improve our house but also create an environment that fosters lifelong bonds, academic excellence, and strong moral character. This kitchen upgrade is a direct reflection of these values, as it enhances communal living, strengthens our brotherhood, and ensures that future generations of Phi Sigs have the best possible experience.</a:t>
            </a:r>
          </a:p>
          <a:p>
            <a:r>
              <a:rPr lang="en-US" b="1" dirty="0"/>
              <a:t>Fall 2025 Recruitment Focus</a:t>
            </a:r>
            <a:r>
              <a:rPr lang="en-US" dirty="0"/>
              <a:t> - A well-equipped and modernized kitchen will play a pivotal role in Fall 2025 recruitment efforts. By improving our living space, we make the fraternity more attractive to potential new members who are looking for a strong, supportive, and well-maintained brotherhood environment. Recruiting more brothers into the house is a key priority, and showcasing a fully upgraded kitchen will highlight our commitment to continual improvement and investment in our fraternity’s future.</a:t>
            </a:r>
          </a:p>
          <a:p>
            <a:r>
              <a:rPr lang="en-US" b="1" dirty="0"/>
              <a:t>Funding Gap &amp; Call to Action - </a:t>
            </a:r>
            <a:r>
              <a:rPr lang="en-US" dirty="0"/>
              <a:t>To complete this project, we need a final push in fundraising efforts. We are calling on our supporters to help bridge the remaining funding gap. Every contribution counts toward making this vision a reality.</a:t>
            </a:r>
          </a:p>
          <a:p>
            <a:r>
              <a:rPr lang="en-US" b="1" dirty="0"/>
              <a:t>Ways to Contribute</a:t>
            </a:r>
            <a:endParaRPr lang="en-US" dirty="0"/>
          </a:p>
          <a:p>
            <a:pPr lvl="1"/>
            <a:r>
              <a:rPr lang="en-US" dirty="0"/>
              <a:t>One-Time Donations: Direct contributions of any amount will make a significant impact.</a:t>
            </a:r>
          </a:p>
          <a:p>
            <a:pPr lvl="1"/>
            <a:r>
              <a:rPr lang="en-US" dirty="0"/>
              <a:t>Sponsorship Opportunities: Naming rights and recognition opportunities for major donors.</a:t>
            </a:r>
          </a:p>
          <a:p>
            <a:pPr lvl="1"/>
            <a:r>
              <a:rPr lang="en-US" dirty="0"/>
              <a:t>Challenge Grants: Launch a challenge grant campaign for 1st and 2nd time donors to increase our overall pledges focused on the Kitchen</a:t>
            </a:r>
          </a:p>
          <a:p>
            <a:endParaRPr lang="en-US" dirty="0"/>
          </a:p>
          <a:p>
            <a:endParaRPr lang="en-US" dirty="0"/>
          </a:p>
        </p:txBody>
      </p:sp>
    </p:spTree>
    <p:extLst>
      <p:ext uri="{BB962C8B-B14F-4D97-AF65-F5344CB8AC3E}">
        <p14:creationId xmlns:p14="http://schemas.microsoft.com/office/powerpoint/2010/main" val="29560905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137D38-4906-6A06-9A77-15A71A76DC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521D42F-457F-F15E-46BF-D87340AE2DD2}"/>
              </a:ext>
            </a:extLst>
          </p:cNvPr>
          <p:cNvSpPr>
            <a:spLocks noGrp="1"/>
          </p:cNvSpPr>
          <p:nvPr>
            <p:ph type="title"/>
          </p:nvPr>
        </p:nvSpPr>
        <p:spPr/>
        <p:txBody>
          <a:bodyPr/>
          <a:lstStyle/>
          <a:p>
            <a:pPr algn="ctr"/>
            <a:r>
              <a:rPr lang="en-US" dirty="0"/>
              <a:t>Damn Proud Capital Campaign - Update</a:t>
            </a:r>
          </a:p>
        </p:txBody>
      </p:sp>
      <p:sp>
        <p:nvSpPr>
          <p:cNvPr id="3" name="Content Placeholder 2">
            <a:extLst>
              <a:ext uri="{FF2B5EF4-FFF2-40B4-BE49-F238E27FC236}">
                <a16:creationId xmlns:a16="http://schemas.microsoft.com/office/drawing/2014/main" id="{638414D3-9437-99D3-3A56-EFF2E6F25197}"/>
              </a:ext>
            </a:extLst>
          </p:cNvPr>
          <p:cNvSpPr>
            <a:spLocks noGrp="1"/>
          </p:cNvSpPr>
          <p:nvPr>
            <p:ph idx="1"/>
          </p:nvPr>
        </p:nvSpPr>
        <p:spPr/>
        <p:txBody>
          <a:bodyPr>
            <a:normAutofit fontScale="92500" lnSpcReduction="10000"/>
          </a:bodyPr>
          <a:lstStyle/>
          <a:p>
            <a:r>
              <a:rPr lang="en-US" b="1" dirty="0"/>
              <a:t>Next Steps - </a:t>
            </a:r>
            <a:r>
              <a:rPr lang="en-US" dirty="0"/>
              <a:t>We will be reaching out to key stakeholders, hosting targeted fundraising events, and leveraging social media campaigns to generate final contributions. The goal is to secure the necessary funding by (Let's Decide on a final date on the board call tonight)</a:t>
            </a:r>
          </a:p>
          <a:p>
            <a:r>
              <a:rPr lang="en-US" dirty="0"/>
              <a:t>The "Damn Proud Campaign" has already made a lasting impact, but we need one last collective effort to bring the kitchen upgrade to completion. Let’s make this final push count and ensure that our kitchen is fully equipped to serve Phi Sigma Kappa - Kappa Chapter for years to come.</a:t>
            </a:r>
          </a:p>
          <a:p>
            <a:r>
              <a:rPr lang="en-US" b="1" dirty="0"/>
              <a:t>Conclusion</a:t>
            </a:r>
            <a:r>
              <a:rPr lang="en-US" dirty="0"/>
              <a:t> - With this campaign, we not only improve our house, but we also solidify our commitment to Brotherhood, Scholarship, and Character, while positioning ourselves for a successful Fall 2025 recruitment. Let’s finish strong and be Damn Proud of what we accomplish!</a:t>
            </a:r>
          </a:p>
          <a:p>
            <a:endParaRPr lang="en-US" dirty="0"/>
          </a:p>
          <a:p>
            <a:endParaRPr lang="en-US" dirty="0"/>
          </a:p>
          <a:p>
            <a:endParaRPr lang="en-US" dirty="0"/>
          </a:p>
        </p:txBody>
      </p:sp>
    </p:spTree>
    <p:extLst>
      <p:ext uri="{BB962C8B-B14F-4D97-AF65-F5344CB8AC3E}">
        <p14:creationId xmlns:p14="http://schemas.microsoft.com/office/powerpoint/2010/main" val="17763116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A5CA4C-D774-E6E7-8602-0FD0BB202C9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2B8652-BC5C-185C-C80E-A19121E598B4}"/>
              </a:ext>
            </a:extLst>
          </p:cNvPr>
          <p:cNvSpPr>
            <a:spLocks noGrp="1"/>
          </p:cNvSpPr>
          <p:nvPr>
            <p:ph type="title"/>
          </p:nvPr>
        </p:nvSpPr>
        <p:spPr/>
        <p:txBody>
          <a:bodyPr/>
          <a:lstStyle/>
          <a:p>
            <a:pPr algn="ctr"/>
            <a:r>
              <a:rPr lang="en-US" dirty="0"/>
              <a:t>Actives – Alumni Connection</a:t>
            </a:r>
          </a:p>
        </p:txBody>
      </p:sp>
      <p:sp>
        <p:nvSpPr>
          <p:cNvPr id="3" name="Content Placeholder 2">
            <a:extLst>
              <a:ext uri="{FF2B5EF4-FFF2-40B4-BE49-F238E27FC236}">
                <a16:creationId xmlns:a16="http://schemas.microsoft.com/office/drawing/2014/main" id="{6435B58E-3D9B-C5F8-3A70-72E4E95F75C1}"/>
              </a:ext>
            </a:extLst>
          </p:cNvPr>
          <p:cNvSpPr>
            <a:spLocks noGrp="1"/>
          </p:cNvSpPr>
          <p:nvPr>
            <p:ph idx="1"/>
          </p:nvPr>
        </p:nvSpPr>
        <p:spPr/>
        <p:txBody>
          <a:bodyPr>
            <a:normAutofit/>
          </a:bodyPr>
          <a:lstStyle/>
          <a:p>
            <a:r>
              <a:rPr lang="en-US" dirty="0"/>
              <a:t>Actives F ’24 survey shows a wide variety of majors:</a:t>
            </a:r>
          </a:p>
          <a:p>
            <a:pPr lvl="1"/>
            <a:r>
              <a:rPr lang="en-US" dirty="0"/>
              <a:t>Engineering (23.5%)</a:t>
            </a:r>
          </a:p>
          <a:p>
            <a:pPr lvl="1"/>
            <a:r>
              <a:rPr lang="en-US" dirty="0"/>
              <a:t>Science (17.6%)</a:t>
            </a:r>
          </a:p>
          <a:p>
            <a:pPr lvl="1"/>
            <a:r>
              <a:rPr lang="en-US" dirty="0"/>
              <a:t>Psychology (17.6%)</a:t>
            </a:r>
          </a:p>
          <a:p>
            <a:pPr lvl="1"/>
            <a:r>
              <a:rPr lang="en-US" dirty="0"/>
              <a:t>Business (11.8%)</a:t>
            </a:r>
          </a:p>
          <a:p>
            <a:pPr lvl="1"/>
            <a:r>
              <a:rPr lang="en-US" dirty="0"/>
              <a:t>Arts (11.8%)</a:t>
            </a:r>
          </a:p>
          <a:p>
            <a:pPr lvl="1"/>
            <a:r>
              <a:rPr lang="en-US" dirty="0"/>
              <a:t>Communications (6%)</a:t>
            </a:r>
          </a:p>
          <a:p>
            <a:pPr lvl="1"/>
            <a:r>
              <a:rPr lang="en-US" dirty="0"/>
              <a:t>Computer Science (6%)</a:t>
            </a:r>
          </a:p>
          <a:p>
            <a:pPr lvl="1"/>
            <a:r>
              <a:rPr lang="en-US" dirty="0"/>
              <a:t>Other (17.6%)</a:t>
            </a:r>
          </a:p>
          <a:p>
            <a:pPr lvl="1"/>
            <a:endParaRPr lang="en-US" dirty="0"/>
          </a:p>
          <a:p>
            <a:endParaRPr lang="en-US" dirty="0"/>
          </a:p>
        </p:txBody>
      </p:sp>
    </p:spTree>
    <p:extLst>
      <p:ext uri="{BB962C8B-B14F-4D97-AF65-F5344CB8AC3E}">
        <p14:creationId xmlns:p14="http://schemas.microsoft.com/office/powerpoint/2010/main" val="21125051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15B22C-83F5-82D4-BD53-7123846AD3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210380-1273-3E6F-694E-B18AD2741396}"/>
              </a:ext>
            </a:extLst>
          </p:cNvPr>
          <p:cNvSpPr>
            <a:spLocks noGrp="1"/>
          </p:cNvSpPr>
          <p:nvPr>
            <p:ph type="title"/>
          </p:nvPr>
        </p:nvSpPr>
        <p:spPr/>
        <p:txBody>
          <a:bodyPr/>
          <a:lstStyle/>
          <a:p>
            <a:pPr algn="ctr"/>
            <a:r>
              <a:rPr lang="en-US" dirty="0"/>
              <a:t>Actives – Alumni Connection</a:t>
            </a:r>
          </a:p>
        </p:txBody>
      </p:sp>
      <p:sp>
        <p:nvSpPr>
          <p:cNvPr id="3" name="Content Placeholder 2">
            <a:extLst>
              <a:ext uri="{FF2B5EF4-FFF2-40B4-BE49-F238E27FC236}">
                <a16:creationId xmlns:a16="http://schemas.microsoft.com/office/drawing/2014/main" id="{0E2F28C7-0C85-32EF-2B88-B433C557BBB5}"/>
              </a:ext>
            </a:extLst>
          </p:cNvPr>
          <p:cNvSpPr>
            <a:spLocks noGrp="1"/>
          </p:cNvSpPr>
          <p:nvPr>
            <p:ph idx="1"/>
          </p:nvPr>
        </p:nvSpPr>
        <p:spPr/>
        <p:txBody>
          <a:bodyPr>
            <a:normAutofit/>
          </a:bodyPr>
          <a:lstStyle/>
          <a:p>
            <a:r>
              <a:rPr lang="en-US" sz="2200" dirty="0"/>
              <a:t>Actives are looking for internship opportunities that apply to their major.</a:t>
            </a:r>
          </a:p>
          <a:p>
            <a:r>
              <a:rPr lang="en-US" sz="2200" dirty="0"/>
              <a:t>Some specific internship requests are:</a:t>
            </a:r>
          </a:p>
          <a:p>
            <a:pPr lvl="1"/>
            <a:r>
              <a:rPr lang="en-US" sz="2200" dirty="0"/>
              <a:t>Construction Management</a:t>
            </a:r>
          </a:p>
          <a:p>
            <a:pPr lvl="1"/>
            <a:r>
              <a:rPr lang="en-US" sz="2200" dirty="0"/>
              <a:t>Hospital Administration</a:t>
            </a:r>
          </a:p>
          <a:p>
            <a:pPr lvl="1"/>
            <a:r>
              <a:rPr lang="en-US" sz="2200" dirty="0"/>
              <a:t>Commercial Real Estate</a:t>
            </a:r>
          </a:p>
          <a:p>
            <a:pPr lvl="1"/>
            <a:r>
              <a:rPr lang="en-US" sz="2200" dirty="0"/>
              <a:t>Renewable Energy Production</a:t>
            </a:r>
          </a:p>
          <a:p>
            <a:pPr lvl="1"/>
            <a:r>
              <a:rPr lang="en-US" sz="2200" dirty="0"/>
              <a:t>Athletics</a:t>
            </a:r>
          </a:p>
          <a:p>
            <a:r>
              <a:rPr lang="en-US" sz="2200" dirty="0"/>
              <a:t>Actives should continue to engage with the alumni through the Alumni Board and the website [phisigpsu.com] for internship opportunities. Utilize Regis as the Alumni Connections Chair for help with internships and jobs post graduation. We can help connect you with alumni who are working in areas of interest.</a:t>
            </a:r>
          </a:p>
        </p:txBody>
      </p:sp>
    </p:spTree>
    <p:extLst>
      <p:ext uri="{BB962C8B-B14F-4D97-AF65-F5344CB8AC3E}">
        <p14:creationId xmlns:p14="http://schemas.microsoft.com/office/powerpoint/2010/main" val="1954423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Agenda</a:t>
            </a:r>
          </a:p>
        </p:txBody>
      </p:sp>
      <p:sp>
        <p:nvSpPr>
          <p:cNvPr id="3" name="Content Placeholder 2"/>
          <p:cNvSpPr>
            <a:spLocks noGrp="1"/>
          </p:cNvSpPr>
          <p:nvPr>
            <p:ph idx="1"/>
          </p:nvPr>
        </p:nvSpPr>
        <p:spPr/>
        <p:txBody>
          <a:bodyPr>
            <a:normAutofit fontScale="25000" lnSpcReduction="20000"/>
          </a:bodyPr>
          <a:lstStyle/>
          <a:p>
            <a:r>
              <a:rPr lang="en-US" sz="4900" dirty="0"/>
              <a:t>Introductions – Alumni Board, Actives Executive Board</a:t>
            </a:r>
          </a:p>
          <a:p>
            <a:r>
              <a:rPr lang="en-US" sz="4900" dirty="0"/>
              <a:t>State of Actives – Nate Herman</a:t>
            </a:r>
          </a:p>
          <a:p>
            <a:r>
              <a:rPr lang="en-US" sz="4900" dirty="0"/>
              <a:t>State of Brotherhood</a:t>
            </a:r>
          </a:p>
          <a:p>
            <a:pPr lvl="1"/>
            <a:r>
              <a:rPr lang="en-US" sz="4900" dirty="0"/>
              <a:t>Alumni  - Fred DeCock</a:t>
            </a:r>
          </a:p>
          <a:p>
            <a:pPr lvl="1"/>
            <a:r>
              <a:rPr lang="en-US" sz="4900" dirty="0"/>
              <a:t>House - David Hyland</a:t>
            </a:r>
          </a:p>
          <a:p>
            <a:pPr lvl="1"/>
            <a:r>
              <a:rPr lang="en-US" sz="4900" dirty="0"/>
              <a:t>Finance - Ben </a:t>
            </a:r>
            <a:r>
              <a:rPr lang="en-US" sz="4900" dirty="0" err="1"/>
              <a:t>Jarmul</a:t>
            </a:r>
            <a:endParaRPr lang="en-US" sz="4900" dirty="0"/>
          </a:p>
          <a:p>
            <a:r>
              <a:rPr lang="en-US" sz="4900" dirty="0"/>
              <a:t>Cardinal Principal Scholarship Awards – Steve Handwerk</a:t>
            </a:r>
          </a:p>
          <a:p>
            <a:r>
              <a:rPr lang="en-US" sz="4900" dirty="0"/>
              <a:t>Actives’ Man of the Year Award – Nate Herman</a:t>
            </a:r>
          </a:p>
          <a:p>
            <a:r>
              <a:rPr lang="en-US" sz="4900" dirty="0"/>
              <a:t>Alumni Lifetime Achievement Award – Martin Barbato</a:t>
            </a:r>
          </a:p>
          <a:p>
            <a:r>
              <a:rPr lang="en-US" sz="4900" dirty="0"/>
              <a:t>Capital Campaign – Dan Lourie</a:t>
            </a:r>
          </a:p>
          <a:p>
            <a:r>
              <a:rPr lang="en-US" sz="4900" dirty="0"/>
              <a:t>Alumni-Actives Connections – Regis Capoferri</a:t>
            </a:r>
          </a:p>
          <a:p>
            <a:r>
              <a:rPr lang="en-US" sz="4900" dirty="0"/>
              <a:t>Towards Turnkey Operations – Mark Robinson</a:t>
            </a:r>
          </a:p>
          <a:p>
            <a:r>
              <a:rPr lang="en-US" sz="4900" dirty="0"/>
              <a:t>Looking to the Future - Martin Barbato</a:t>
            </a:r>
          </a:p>
          <a:p>
            <a:r>
              <a:rPr lang="en-US" sz="4900" dirty="0"/>
              <a:t>Virtual House Tour – Nate Herman</a:t>
            </a:r>
          </a:p>
          <a:p>
            <a:r>
              <a:rPr lang="en-US" sz="4900" dirty="0"/>
              <a:t>Q&amp;A Session – Martin Barbato</a:t>
            </a:r>
          </a:p>
          <a:p>
            <a:r>
              <a:rPr lang="en-US" sz="4900" dirty="0"/>
              <a:t>Closing Comments</a:t>
            </a:r>
          </a:p>
          <a:p>
            <a:endParaRPr lang="en-US" dirty="0"/>
          </a:p>
        </p:txBody>
      </p:sp>
    </p:spTree>
    <p:extLst>
      <p:ext uri="{BB962C8B-B14F-4D97-AF65-F5344CB8AC3E}">
        <p14:creationId xmlns:p14="http://schemas.microsoft.com/office/powerpoint/2010/main" val="32937432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F697A1-5B56-9C05-F535-C50AF2F6188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3DEC2AD-25D8-7737-5985-7D69253F693C}"/>
              </a:ext>
            </a:extLst>
          </p:cNvPr>
          <p:cNvSpPr>
            <a:spLocks noGrp="1"/>
          </p:cNvSpPr>
          <p:nvPr>
            <p:ph type="title"/>
          </p:nvPr>
        </p:nvSpPr>
        <p:spPr/>
        <p:txBody>
          <a:bodyPr/>
          <a:lstStyle/>
          <a:p>
            <a:pPr algn="ctr"/>
            <a:r>
              <a:rPr lang="en-US" dirty="0"/>
              <a:t>Actives – Alumni Connection</a:t>
            </a:r>
          </a:p>
        </p:txBody>
      </p:sp>
      <p:sp>
        <p:nvSpPr>
          <p:cNvPr id="3" name="Content Placeholder 2">
            <a:extLst>
              <a:ext uri="{FF2B5EF4-FFF2-40B4-BE49-F238E27FC236}">
                <a16:creationId xmlns:a16="http://schemas.microsoft.com/office/drawing/2014/main" id="{ED3737B6-6968-8C1B-4F6C-FE77364B4490}"/>
              </a:ext>
            </a:extLst>
          </p:cNvPr>
          <p:cNvSpPr>
            <a:spLocks noGrp="1"/>
          </p:cNvSpPr>
          <p:nvPr>
            <p:ph idx="1"/>
          </p:nvPr>
        </p:nvSpPr>
        <p:spPr>
          <a:xfrm>
            <a:off x="838200" y="1856798"/>
            <a:ext cx="10515600" cy="4351338"/>
          </a:xfrm>
        </p:spPr>
        <p:txBody>
          <a:bodyPr>
            <a:normAutofit/>
          </a:bodyPr>
          <a:lstStyle/>
          <a:p>
            <a:r>
              <a:rPr lang="en-US" sz="2500" dirty="0"/>
              <a:t>Areas in which Actives would like to connect with an Alumnus:</a:t>
            </a:r>
          </a:p>
          <a:p>
            <a:pPr lvl="1"/>
            <a:r>
              <a:rPr lang="en-US" sz="2100" dirty="0"/>
              <a:t>Engineering companies (e.g., Boston Dynamics, Raytheon, Lockheed Martin, Boeing)</a:t>
            </a:r>
          </a:p>
          <a:p>
            <a:pPr lvl="1"/>
            <a:r>
              <a:rPr lang="en-US" sz="2100" dirty="0"/>
              <a:t>Pharmaceutical industry</a:t>
            </a:r>
          </a:p>
          <a:p>
            <a:pPr lvl="1"/>
            <a:r>
              <a:rPr lang="en-US" sz="2100" dirty="0"/>
              <a:t>Sports operations</a:t>
            </a:r>
          </a:p>
          <a:p>
            <a:pPr lvl="1"/>
            <a:r>
              <a:rPr lang="en-US" sz="2100" dirty="0"/>
              <a:t>Law</a:t>
            </a:r>
          </a:p>
          <a:p>
            <a:pPr lvl="1"/>
            <a:r>
              <a:rPr lang="en-US" sz="2100" dirty="0"/>
              <a:t>Commercial Real estate (e.g., CBRE, JLL, Cushman Wakefield)</a:t>
            </a:r>
          </a:p>
          <a:p>
            <a:pPr lvl="1"/>
            <a:r>
              <a:rPr lang="en-US" sz="2100" dirty="0"/>
              <a:t>Hospitals (e.g., Athletico, </a:t>
            </a:r>
            <a:r>
              <a:rPr lang="en-US" sz="2100" dirty="0" err="1"/>
              <a:t>Novacare</a:t>
            </a:r>
            <a:r>
              <a:rPr lang="en-US" sz="2100" dirty="0"/>
              <a:t>, ATI, or other general hospitals)</a:t>
            </a:r>
          </a:p>
          <a:p>
            <a:pPr lvl="1"/>
            <a:r>
              <a:rPr lang="en-US" sz="2100" dirty="0"/>
              <a:t>Banking</a:t>
            </a:r>
          </a:p>
          <a:p>
            <a:pPr lvl="1"/>
            <a:r>
              <a:rPr lang="en-US" sz="2100" dirty="0"/>
              <a:t>Hotel industry (e.g., Hilton, Marriott, Hyatt)</a:t>
            </a:r>
          </a:p>
          <a:p>
            <a:pPr lvl="1"/>
            <a:r>
              <a:rPr lang="en-US" sz="2100" dirty="0"/>
              <a:t>Restaurant Hospitality groups (e.g., Hillstone, J Alexanders, Great American)</a:t>
            </a:r>
          </a:p>
          <a:p>
            <a:pPr lvl="1"/>
            <a:r>
              <a:rPr lang="en-US" sz="2100" dirty="0"/>
              <a:t>Alumni based in major cities (e.g., NYC, D-M-V, Philadelphia)</a:t>
            </a:r>
          </a:p>
          <a:p>
            <a:pPr lvl="1"/>
            <a:endParaRPr lang="en-US" dirty="0"/>
          </a:p>
          <a:p>
            <a:endParaRPr lang="en-US" dirty="0"/>
          </a:p>
          <a:p>
            <a:endParaRPr lang="en-US" dirty="0"/>
          </a:p>
        </p:txBody>
      </p:sp>
    </p:spTree>
    <p:extLst>
      <p:ext uri="{BB962C8B-B14F-4D97-AF65-F5344CB8AC3E}">
        <p14:creationId xmlns:p14="http://schemas.microsoft.com/office/powerpoint/2010/main" val="1905597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2D63E6-F192-32D4-43DA-3DBCA696C6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5FEBE8D-B44D-19AE-679D-541B3B063175}"/>
              </a:ext>
            </a:extLst>
          </p:cNvPr>
          <p:cNvSpPr>
            <a:spLocks noGrp="1"/>
          </p:cNvSpPr>
          <p:nvPr>
            <p:ph type="title"/>
          </p:nvPr>
        </p:nvSpPr>
        <p:spPr/>
        <p:txBody>
          <a:bodyPr/>
          <a:lstStyle/>
          <a:p>
            <a:pPr algn="ctr"/>
            <a:r>
              <a:rPr lang="en-US" dirty="0"/>
              <a:t>Actives – Alumni Connection</a:t>
            </a:r>
          </a:p>
        </p:txBody>
      </p:sp>
      <p:sp>
        <p:nvSpPr>
          <p:cNvPr id="3" name="Content Placeholder 2">
            <a:extLst>
              <a:ext uri="{FF2B5EF4-FFF2-40B4-BE49-F238E27FC236}">
                <a16:creationId xmlns:a16="http://schemas.microsoft.com/office/drawing/2014/main" id="{855B595E-6DE0-5B8E-E1D0-0978EE5BA7C6}"/>
              </a:ext>
            </a:extLst>
          </p:cNvPr>
          <p:cNvSpPr>
            <a:spLocks noGrp="1"/>
          </p:cNvSpPr>
          <p:nvPr>
            <p:ph idx="1"/>
          </p:nvPr>
        </p:nvSpPr>
        <p:spPr/>
        <p:txBody>
          <a:bodyPr>
            <a:normAutofit lnSpcReduction="10000"/>
          </a:bodyPr>
          <a:lstStyle/>
          <a:p>
            <a:r>
              <a:rPr lang="en-US" sz="2200" dirty="0"/>
              <a:t>How can Alumni help? What resources can the Alumni provide?</a:t>
            </a:r>
          </a:p>
          <a:p>
            <a:pPr lvl="1"/>
            <a:r>
              <a:rPr lang="en-US" sz="2200" dirty="0"/>
              <a:t>Networking with actives to build connections that can lead to opportunities</a:t>
            </a:r>
          </a:p>
          <a:p>
            <a:pPr lvl="1"/>
            <a:r>
              <a:rPr lang="en-US" sz="2200" dirty="0"/>
              <a:t>Interview prep</a:t>
            </a:r>
          </a:p>
          <a:p>
            <a:pPr lvl="1"/>
            <a:r>
              <a:rPr lang="en-US" sz="2200" dirty="0"/>
              <a:t>Resume help</a:t>
            </a:r>
          </a:p>
          <a:p>
            <a:pPr lvl="1"/>
            <a:r>
              <a:rPr lang="en-US" sz="2200" dirty="0"/>
              <a:t>Mentorship</a:t>
            </a:r>
          </a:p>
          <a:p>
            <a:r>
              <a:rPr lang="en-US" sz="2200" dirty="0"/>
              <a:t>Next Steps</a:t>
            </a:r>
          </a:p>
          <a:p>
            <a:pPr lvl="1"/>
            <a:r>
              <a:rPr lang="en-US" sz="2200" dirty="0"/>
              <a:t>Update profiles</a:t>
            </a:r>
          </a:p>
          <a:p>
            <a:pPr lvl="1"/>
            <a:r>
              <a:rPr lang="en-US" sz="2200" dirty="0"/>
              <a:t>Check for questions in inbox</a:t>
            </a:r>
          </a:p>
          <a:p>
            <a:pPr lvl="1"/>
            <a:r>
              <a:rPr lang="en-US" sz="2200" dirty="0"/>
              <a:t>Watch for updates to Elevate website</a:t>
            </a:r>
          </a:p>
          <a:p>
            <a:r>
              <a:rPr lang="en-US" sz="2200" dirty="0"/>
              <a:t>What can Actives do? </a:t>
            </a:r>
          </a:p>
          <a:p>
            <a:pPr lvl="1"/>
            <a:r>
              <a:rPr lang="en-US" sz="2200" dirty="0"/>
              <a:t>Proactively contact alumni for any professional help needed. Alumni are happy to help where they can.  If uncertain where to start, contact Regis and he will help find alumni connections. </a:t>
            </a:r>
          </a:p>
          <a:p>
            <a:endParaRPr lang="en-US" dirty="0"/>
          </a:p>
          <a:p>
            <a:endParaRPr lang="en-US" dirty="0"/>
          </a:p>
          <a:p>
            <a:endParaRPr lang="en-US" dirty="0"/>
          </a:p>
        </p:txBody>
      </p:sp>
    </p:spTree>
    <p:extLst>
      <p:ext uri="{BB962C8B-B14F-4D97-AF65-F5344CB8AC3E}">
        <p14:creationId xmlns:p14="http://schemas.microsoft.com/office/powerpoint/2010/main" val="17303282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8BF93E-59B1-87DF-FF9A-D9D03E36D6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D3C795-BDFB-FC60-BEFB-ACB4A618A565}"/>
              </a:ext>
            </a:extLst>
          </p:cNvPr>
          <p:cNvSpPr>
            <a:spLocks noGrp="1"/>
          </p:cNvSpPr>
          <p:nvPr>
            <p:ph type="title"/>
          </p:nvPr>
        </p:nvSpPr>
        <p:spPr/>
        <p:txBody>
          <a:bodyPr/>
          <a:lstStyle/>
          <a:p>
            <a:pPr algn="ctr"/>
            <a:r>
              <a:rPr lang="en-US" dirty="0"/>
              <a:t>Towards Turnkey Operations</a:t>
            </a:r>
          </a:p>
        </p:txBody>
      </p:sp>
      <p:sp>
        <p:nvSpPr>
          <p:cNvPr id="3" name="Content Placeholder 2">
            <a:extLst>
              <a:ext uri="{FF2B5EF4-FFF2-40B4-BE49-F238E27FC236}">
                <a16:creationId xmlns:a16="http://schemas.microsoft.com/office/drawing/2014/main" id="{C13AE19F-000E-7667-2989-758EA21B6E95}"/>
              </a:ext>
            </a:extLst>
          </p:cNvPr>
          <p:cNvSpPr>
            <a:spLocks noGrp="1"/>
          </p:cNvSpPr>
          <p:nvPr>
            <p:ph idx="1"/>
          </p:nvPr>
        </p:nvSpPr>
        <p:spPr/>
        <p:txBody>
          <a:bodyPr>
            <a:normAutofit fontScale="70000" lnSpcReduction="20000"/>
          </a:bodyPr>
          <a:lstStyle/>
          <a:p>
            <a:r>
              <a:rPr lang="en-US" sz="2900" dirty="0"/>
              <a:t>The Issue</a:t>
            </a:r>
          </a:p>
          <a:p>
            <a:pPr lvl="1"/>
            <a:r>
              <a:rPr lang="en-US" sz="2900" dirty="0"/>
              <a:t>Unauthorized late payment of Rent, Meal Plan, Chapter Dues, and/or Outside Active Fee.</a:t>
            </a:r>
          </a:p>
          <a:p>
            <a:pPr lvl="1"/>
            <a:r>
              <a:rPr lang="en-US" sz="2900" dirty="0"/>
              <a:t>Impacts: </a:t>
            </a:r>
          </a:p>
          <a:p>
            <a:pPr lvl="2"/>
            <a:r>
              <a:rPr lang="en-US" sz="2900" dirty="0"/>
              <a:t>Actives paying on time and in full are burdened by those who do not.</a:t>
            </a:r>
          </a:p>
          <a:p>
            <a:pPr lvl="2"/>
            <a:r>
              <a:rPr lang="en-US" sz="2900" dirty="0"/>
              <a:t>Burdensome ‘late payment plan’ negotiation by Alumni Board.</a:t>
            </a:r>
          </a:p>
          <a:p>
            <a:r>
              <a:rPr lang="en-US" sz="2900" dirty="0"/>
              <a:t>Background</a:t>
            </a:r>
          </a:p>
          <a:p>
            <a:pPr lvl="1"/>
            <a:r>
              <a:rPr lang="en-US" sz="2900" dirty="0"/>
              <a:t>Each Active enters into a Lease Agreement or an Outside Active Agreements for the full academic year.  There is no agreement for Meal Plan and Chapter Dues.</a:t>
            </a:r>
          </a:p>
          <a:p>
            <a:pPr lvl="1"/>
            <a:r>
              <a:rPr lang="en-US" sz="2900" dirty="0"/>
              <a:t>An Active can be released from his agreement for an internship abroad or hardship.</a:t>
            </a:r>
          </a:p>
          <a:p>
            <a:pPr lvl="1"/>
            <a:r>
              <a:rPr lang="en-US" sz="2900" dirty="0"/>
              <a:t>An Active can seek approval for a payment plan before the semester starts.</a:t>
            </a:r>
          </a:p>
          <a:p>
            <a:pPr lvl="1"/>
            <a:r>
              <a:rPr lang="en-US" sz="2900" dirty="0"/>
              <a:t>Rent and Outside Active Fees are set to cover house ownership and operation costs.</a:t>
            </a:r>
          </a:p>
          <a:p>
            <a:pPr lvl="1"/>
            <a:r>
              <a:rPr lang="en-US" sz="2900" dirty="0"/>
              <a:t>Rent and Outside Active Fees are driven by the number of Actives living in the house; as the number in the house goes down, the Rent and/or Outside Active Fee goes up.</a:t>
            </a:r>
          </a:p>
          <a:p>
            <a:pPr lvl="1"/>
            <a:r>
              <a:rPr lang="en-US" sz="2900" dirty="0"/>
              <a:t>Chapter Dues are set to cover Actives operating costs (e.g., National, Social, Utilities).  Meal plan is set by the vendor.</a:t>
            </a:r>
          </a:p>
          <a:p>
            <a:endParaRPr lang="en-US" dirty="0"/>
          </a:p>
          <a:p>
            <a:endParaRPr lang="en-US" dirty="0"/>
          </a:p>
        </p:txBody>
      </p:sp>
    </p:spTree>
    <p:extLst>
      <p:ext uri="{BB962C8B-B14F-4D97-AF65-F5344CB8AC3E}">
        <p14:creationId xmlns:p14="http://schemas.microsoft.com/office/powerpoint/2010/main" val="28517815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EE9172-0E0A-961E-E6FE-FF7E6322C9C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09F790-40B8-33F6-1C89-AC38261A4C92}"/>
              </a:ext>
            </a:extLst>
          </p:cNvPr>
          <p:cNvSpPr>
            <a:spLocks noGrp="1"/>
          </p:cNvSpPr>
          <p:nvPr>
            <p:ph type="title"/>
          </p:nvPr>
        </p:nvSpPr>
        <p:spPr/>
        <p:txBody>
          <a:bodyPr/>
          <a:lstStyle/>
          <a:p>
            <a:pPr algn="ctr"/>
            <a:r>
              <a:rPr lang="en-US" dirty="0"/>
              <a:t>Towards Turnkey Operations</a:t>
            </a:r>
          </a:p>
        </p:txBody>
      </p:sp>
      <p:sp>
        <p:nvSpPr>
          <p:cNvPr id="3" name="Content Placeholder 2">
            <a:extLst>
              <a:ext uri="{FF2B5EF4-FFF2-40B4-BE49-F238E27FC236}">
                <a16:creationId xmlns:a16="http://schemas.microsoft.com/office/drawing/2014/main" id="{E6DD9892-CDFB-E38E-151C-3E58AC76D459}"/>
              </a:ext>
            </a:extLst>
          </p:cNvPr>
          <p:cNvSpPr>
            <a:spLocks noGrp="1"/>
          </p:cNvSpPr>
          <p:nvPr>
            <p:ph idx="1"/>
          </p:nvPr>
        </p:nvSpPr>
        <p:spPr/>
        <p:txBody>
          <a:bodyPr>
            <a:normAutofit fontScale="47500" lnSpcReduction="20000"/>
          </a:bodyPr>
          <a:lstStyle/>
          <a:p>
            <a:r>
              <a:rPr lang="en-US" sz="6200" dirty="0"/>
              <a:t>Board Approved Plan for Implementation for Fall 2025</a:t>
            </a:r>
          </a:p>
          <a:p>
            <a:pPr lvl="1"/>
            <a:r>
              <a:rPr lang="en-US" sz="5800" dirty="0"/>
              <a:t>Install digital locking doors on exterior doors with access codes to control entry.</a:t>
            </a:r>
          </a:p>
          <a:p>
            <a:pPr lvl="1"/>
            <a:r>
              <a:rPr lang="en-US" sz="5800" dirty="0"/>
              <a:t>Install the same digital lock system on bedroom doors.</a:t>
            </a:r>
          </a:p>
          <a:p>
            <a:pPr lvl="1"/>
            <a:r>
              <a:rPr lang="en-US" sz="5800" dirty="0"/>
              <a:t>Reinstate our former Nittany Co-op room access process.</a:t>
            </a:r>
          </a:p>
          <a:p>
            <a:pPr lvl="2"/>
            <a:r>
              <a:rPr lang="en-US" sz="5400" dirty="0"/>
              <a:t>Active goes to Nittany Co-op at the beginning of each semester.</a:t>
            </a:r>
          </a:p>
          <a:p>
            <a:pPr lvl="2"/>
            <a:r>
              <a:rPr lang="en-US" sz="5400" dirty="0"/>
              <a:t>Active provides a copy of 1) Signed Lease or Signed Outside Active Agreement, 2) Signed Parental Guarantee, and 3) Proof of payment for the semester or proof of an approved payment plan.</a:t>
            </a:r>
          </a:p>
          <a:p>
            <a:pPr lvl="2"/>
            <a:r>
              <a:rPr lang="en-US" sz="5400" dirty="0"/>
              <a:t>Upon submission of required documentation, Nittany co-op will issue an access card.</a:t>
            </a:r>
          </a:p>
          <a:p>
            <a:pPr lvl="1"/>
            <a:r>
              <a:rPr lang="en-US" sz="5800" dirty="0"/>
              <a:t>Payments will still be made through Greek Bill, and signed documentation will still be uploaded to Greek Bill.</a:t>
            </a:r>
          </a:p>
          <a:p>
            <a:pPr lvl="1"/>
            <a:endParaRPr lang="en-US" sz="5800" dirty="0"/>
          </a:p>
        </p:txBody>
      </p:sp>
    </p:spTree>
    <p:extLst>
      <p:ext uri="{BB962C8B-B14F-4D97-AF65-F5344CB8AC3E}">
        <p14:creationId xmlns:p14="http://schemas.microsoft.com/office/powerpoint/2010/main" val="27720241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654517-A867-B801-C521-64B723F5ED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35620AF-88E7-E5FC-CF6A-37D9961FA41C}"/>
              </a:ext>
            </a:extLst>
          </p:cNvPr>
          <p:cNvSpPr>
            <a:spLocks noGrp="1"/>
          </p:cNvSpPr>
          <p:nvPr>
            <p:ph type="title"/>
          </p:nvPr>
        </p:nvSpPr>
        <p:spPr/>
        <p:txBody>
          <a:bodyPr/>
          <a:lstStyle/>
          <a:p>
            <a:pPr algn="ctr"/>
            <a:r>
              <a:rPr lang="en-US" dirty="0"/>
              <a:t>Looking to the Future</a:t>
            </a:r>
          </a:p>
        </p:txBody>
      </p:sp>
      <p:sp>
        <p:nvSpPr>
          <p:cNvPr id="3" name="Content Placeholder 2">
            <a:extLst>
              <a:ext uri="{FF2B5EF4-FFF2-40B4-BE49-F238E27FC236}">
                <a16:creationId xmlns:a16="http://schemas.microsoft.com/office/drawing/2014/main" id="{C013C57E-1F47-0B04-82A4-3FC4F16E62C3}"/>
              </a:ext>
            </a:extLst>
          </p:cNvPr>
          <p:cNvSpPr>
            <a:spLocks noGrp="1"/>
          </p:cNvSpPr>
          <p:nvPr>
            <p:ph idx="1"/>
          </p:nvPr>
        </p:nvSpPr>
        <p:spPr/>
        <p:txBody>
          <a:bodyPr>
            <a:normAutofit/>
          </a:bodyPr>
          <a:lstStyle/>
          <a:p>
            <a:r>
              <a:rPr lang="en-US" sz="2500" dirty="0"/>
              <a:t>Problems to Address</a:t>
            </a:r>
          </a:p>
          <a:p>
            <a:pPr lvl="1"/>
            <a:r>
              <a:rPr lang="en-US" sz="2100" dirty="0"/>
              <a:t>Fighting trend of anti-fraternity sentiment.</a:t>
            </a:r>
          </a:p>
          <a:p>
            <a:pPr lvl="1"/>
            <a:r>
              <a:rPr lang="en-US" sz="2100" dirty="0"/>
              <a:t>New Actives have different challenges and different goals.</a:t>
            </a:r>
          </a:p>
          <a:p>
            <a:pPr lvl="1"/>
            <a:r>
              <a:rPr lang="en-US" sz="2100" dirty="0"/>
              <a:t>Pledging – a lost history, a lost connection, and a lost value.</a:t>
            </a:r>
          </a:p>
          <a:p>
            <a:pPr lvl="1"/>
            <a:r>
              <a:rPr lang="en-US" sz="2100" dirty="0"/>
              <a:t>Need to redefine the threads that bind us, i.e., that bind middle-aged Alumni, retirement-age Alumni, undergrad Actives.</a:t>
            </a:r>
          </a:p>
          <a:p>
            <a:pPr lvl="1"/>
            <a:r>
              <a:rPr lang="en-US" sz="2100" dirty="0"/>
              <a:t>Very competitive race for potential new members.</a:t>
            </a:r>
          </a:p>
          <a:p>
            <a:pPr lvl="1"/>
            <a:r>
              <a:rPr lang="en-US" sz="2100" dirty="0"/>
              <a:t>Piazza Agreement</a:t>
            </a:r>
          </a:p>
          <a:p>
            <a:pPr lvl="1"/>
            <a:endParaRPr lang="en-US" sz="2100" dirty="0"/>
          </a:p>
          <a:p>
            <a:endParaRPr lang="en-US" dirty="0"/>
          </a:p>
          <a:p>
            <a:endParaRPr lang="en-US" dirty="0"/>
          </a:p>
        </p:txBody>
      </p:sp>
    </p:spTree>
    <p:extLst>
      <p:ext uri="{BB962C8B-B14F-4D97-AF65-F5344CB8AC3E}">
        <p14:creationId xmlns:p14="http://schemas.microsoft.com/office/powerpoint/2010/main" val="14504812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128082-4860-B7B3-150D-C57CE9C6A6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062B58-CF51-DA1E-86E3-AC5346ABBD70}"/>
              </a:ext>
            </a:extLst>
          </p:cNvPr>
          <p:cNvSpPr>
            <a:spLocks noGrp="1"/>
          </p:cNvSpPr>
          <p:nvPr>
            <p:ph type="title"/>
          </p:nvPr>
        </p:nvSpPr>
        <p:spPr/>
        <p:txBody>
          <a:bodyPr/>
          <a:lstStyle/>
          <a:p>
            <a:pPr algn="ctr"/>
            <a:r>
              <a:rPr lang="en-US" dirty="0"/>
              <a:t>Looking to the Future</a:t>
            </a:r>
          </a:p>
        </p:txBody>
      </p:sp>
      <p:sp>
        <p:nvSpPr>
          <p:cNvPr id="3" name="Content Placeholder 2">
            <a:extLst>
              <a:ext uri="{FF2B5EF4-FFF2-40B4-BE49-F238E27FC236}">
                <a16:creationId xmlns:a16="http://schemas.microsoft.com/office/drawing/2014/main" id="{DF5EB8E0-5D39-2D69-41F0-DC55433381CC}"/>
              </a:ext>
            </a:extLst>
          </p:cNvPr>
          <p:cNvSpPr>
            <a:spLocks noGrp="1"/>
          </p:cNvSpPr>
          <p:nvPr>
            <p:ph idx="1"/>
          </p:nvPr>
        </p:nvSpPr>
        <p:spPr/>
        <p:txBody>
          <a:bodyPr>
            <a:normAutofit lnSpcReduction="10000"/>
          </a:bodyPr>
          <a:lstStyle/>
          <a:p>
            <a:r>
              <a:rPr lang="en-US" sz="2500" dirty="0"/>
              <a:t>Path Forward – Inputs, Analysis, and Goal</a:t>
            </a:r>
          </a:p>
          <a:p>
            <a:r>
              <a:rPr lang="en-US" sz="2500" dirty="0"/>
              <a:t>Inputs</a:t>
            </a:r>
          </a:p>
          <a:p>
            <a:pPr lvl="1"/>
            <a:r>
              <a:rPr lang="en-US" sz="2100" dirty="0"/>
              <a:t>Value Proposition for Actives – per survey, desire help from Alumni.</a:t>
            </a:r>
          </a:p>
          <a:p>
            <a:pPr lvl="1"/>
            <a:r>
              <a:rPr lang="en-US" sz="2100" dirty="0"/>
              <a:t>Value Proposition for Alumni – surveyed but updated survey coming; assume, at a minimum, that Alumni want Kappa’s Mansion preserved. </a:t>
            </a:r>
          </a:p>
          <a:p>
            <a:r>
              <a:rPr lang="en-US" sz="2500" dirty="0"/>
              <a:t>Analysis</a:t>
            </a:r>
          </a:p>
          <a:p>
            <a:pPr lvl="1"/>
            <a:r>
              <a:rPr lang="en-US" sz="2100" dirty="0"/>
              <a:t>Actives and Alumni are dependent upon each other.</a:t>
            </a:r>
          </a:p>
          <a:p>
            <a:pPr lvl="2"/>
            <a:r>
              <a:rPr lang="en-US" sz="1700" dirty="0"/>
              <a:t>Actives provide financial support for annual operations.  </a:t>
            </a:r>
          </a:p>
          <a:p>
            <a:pPr lvl="2"/>
            <a:r>
              <a:rPr lang="en-US" sz="1700" dirty="0"/>
              <a:t>To attract Actives, Actives seek Alumni for post-undergraduate support.</a:t>
            </a:r>
          </a:p>
          <a:p>
            <a:pPr lvl="2"/>
            <a:r>
              <a:rPr lang="en-US" sz="1700" dirty="0"/>
              <a:t>To maintain the house and the memory of it (which will fade with the loss of the physical house), Alumni need new Brothers. </a:t>
            </a:r>
          </a:p>
          <a:p>
            <a:pPr lvl="2"/>
            <a:r>
              <a:rPr lang="en-US" sz="1700" dirty="0"/>
              <a:t>“Actives take care of the house, and Alumni take care of the Actives”.</a:t>
            </a:r>
          </a:p>
          <a:p>
            <a:r>
              <a:rPr lang="en-US" sz="2500" dirty="0"/>
              <a:t>Goal – make PSK-Kappa attractive to new Actives.  To do so, need a Brand.</a:t>
            </a:r>
            <a:endParaRPr lang="en-US" dirty="0"/>
          </a:p>
          <a:p>
            <a:endParaRPr lang="en-US" dirty="0"/>
          </a:p>
          <a:p>
            <a:endParaRPr lang="en-US" dirty="0"/>
          </a:p>
        </p:txBody>
      </p:sp>
    </p:spTree>
    <p:extLst>
      <p:ext uri="{BB962C8B-B14F-4D97-AF65-F5344CB8AC3E}">
        <p14:creationId xmlns:p14="http://schemas.microsoft.com/office/powerpoint/2010/main" val="38746761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289FD1-BD34-DF85-DCAC-4575CF252B9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FAEFF9-F7B6-732B-5DE7-8FCAE686E651}"/>
              </a:ext>
            </a:extLst>
          </p:cNvPr>
          <p:cNvSpPr>
            <a:spLocks noGrp="1"/>
          </p:cNvSpPr>
          <p:nvPr>
            <p:ph type="title"/>
          </p:nvPr>
        </p:nvSpPr>
        <p:spPr/>
        <p:txBody>
          <a:bodyPr/>
          <a:lstStyle/>
          <a:p>
            <a:pPr algn="ctr"/>
            <a:r>
              <a:rPr lang="en-US" dirty="0"/>
              <a:t>Looking to the Future</a:t>
            </a:r>
          </a:p>
        </p:txBody>
      </p:sp>
      <p:sp>
        <p:nvSpPr>
          <p:cNvPr id="3" name="Content Placeholder 2">
            <a:extLst>
              <a:ext uri="{FF2B5EF4-FFF2-40B4-BE49-F238E27FC236}">
                <a16:creationId xmlns:a16="http://schemas.microsoft.com/office/drawing/2014/main" id="{A03219CA-6C57-4BE1-BE52-CC540F489B8B}"/>
              </a:ext>
            </a:extLst>
          </p:cNvPr>
          <p:cNvSpPr>
            <a:spLocks noGrp="1"/>
          </p:cNvSpPr>
          <p:nvPr>
            <p:ph idx="1"/>
          </p:nvPr>
        </p:nvSpPr>
        <p:spPr/>
        <p:txBody>
          <a:bodyPr>
            <a:normAutofit/>
          </a:bodyPr>
          <a:lstStyle/>
          <a:p>
            <a:r>
              <a:rPr lang="en-US" sz="2500" dirty="0"/>
              <a:t>Brand – what should be PSK’s Brand?</a:t>
            </a:r>
          </a:p>
          <a:p>
            <a:r>
              <a:rPr lang="en-US" sz="2500" dirty="0"/>
              <a:t>Proposal</a:t>
            </a:r>
          </a:p>
          <a:p>
            <a:pPr lvl="1"/>
            <a:r>
              <a:rPr lang="en-US" sz="2100" dirty="0"/>
              <a:t>Commitment to Goals to Self and beyond Self – Cardinal Principles.</a:t>
            </a:r>
          </a:p>
          <a:p>
            <a:pPr lvl="1"/>
            <a:r>
              <a:rPr lang="en-US" sz="2100" dirty="0"/>
              <a:t>Networking - for post-PSU employment and/or graduate education.</a:t>
            </a:r>
          </a:p>
          <a:p>
            <a:pPr lvl="1"/>
            <a:r>
              <a:rPr lang="en-US" sz="2100" dirty="0"/>
              <a:t>Opportunities for Learning – in Leadership and in Community Involvement.</a:t>
            </a:r>
          </a:p>
          <a:p>
            <a:pPr lvl="1"/>
            <a:r>
              <a:rPr lang="en-US" sz="2100" dirty="0"/>
              <a:t>Quality Lifestyle Experience - competitive room &amp; board cost, shared with friends, in an unparalleled physical setting.</a:t>
            </a:r>
          </a:p>
          <a:p>
            <a:pPr lvl="1"/>
            <a:r>
              <a:rPr lang="en-US" sz="2100" dirty="0"/>
              <a:t>Lifetime intangibles and tangibles - friendships, community, and the physical house.</a:t>
            </a:r>
          </a:p>
          <a:p>
            <a:r>
              <a:rPr lang="en-US" sz="2500" dirty="0"/>
              <a:t>Will survey Alumni for input.</a:t>
            </a:r>
          </a:p>
          <a:p>
            <a:endParaRPr lang="en-US" dirty="0"/>
          </a:p>
        </p:txBody>
      </p:sp>
    </p:spTree>
    <p:extLst>
      <p:ext uri="{BB962C8B-B14F-4D97-AF65-F5344CB8AC3E}">
        <p14:creationId xmlns:p14="http://schemas.microsoft.com/office/powerpoint/2010/main" val="18977796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5C2A7E-1122-6EB8-540F-4CC99EC70E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26390D-0AF6-C919-7BE8-5B03165998B1}"/>
              </a:ext>
            </a:extLst>
          </p:cNvPr>
          <p:cNvSpPr>
            <a:spLocks noGrp="1"/>
          </p:cNvSpPr>
          <p:nvPr>
            <p:ph type="title"/>
          </p:nvPr>
        </p:nvSpPr>
        <p:spPr/>
        <p:txBody>
          <a:bodyPr/>
          <a:lstStyle/>
          <a:p>
            <a:pPr algn="ctr"/>
            <a:r>
              <a:rPr lang="en-US" dirty="0"/>
              <a:t>Looking to the Future</a:t>
            </a:r>
          </a:p>
        </p:txBody>
      </p:sp>
      <p:sp>
        <p:nvSpPr>
          <p:cNvPr id="3" name="Content Placeholder 2">
            <a:extLst>
              <a:ext uri="{FF2B5EF4-FFF2-40B4-BE49-F238E27FC236}">
                <a16:creationId xmlns:a16="http://schemas.microsoft.com/office/drawing/2014/main" id="{CB1A7534-6744-8819-4C7C-D8E1BC70FECF}"/>
              </a:ext>
            </a:extLst>
          </p:cNvPr>
          <p:cNvSpPr>
            <a:spLocks noGrp="1"/>
          </p:cNvSpPr>
          <p:nvPr>
            <p:ph idx="1"/>
          </p:nvPr>
        </p:nvSpPr>
        <p:spPr/>
        <p:txBody>
          <a:bodyPr>
            <a:normAutofit fontScale="92500" lnSpcReduction="10000"/>
          </a:bodyPr>
          <a:lstStyle/>
          <a:p>
            <a:r>
              <a:rPr lang="en-US" sz="2500" dirty="0"/>
              <a:t>Goal for Fall 2025 (in time for August 1, 2025)</a:t>
            </a:r>
          </a:p>
          <a:p>
            <a:pPr lvl="1"/>
            <a:r>
              <a:rPr lang="en-US" sz="2100" dirty="0"/>
              <a:t>Brand documentation ready for Fall ’25 rush.</a:t>
            </a:r>
          </a:p>
          <a:p>
            <a:pPr lvl="1"/>
            <a:r>
              <a:rPr lang="en-US" sz="2100" dirty="0"/>
              <a:t>Actives and Alumni interdependent relationship in place.  Requires Elevate website updates and Alumni profiles updated. </a:t>
            </a:r>
          </a:p>
          <a:p>
            <a:r>
              <a:rPr lang="en-US" sz="2500" dirty="0"/>
              <a:t>Looking for volunteers to jump in immediately, with a goal of implementation by August 1, 2025.</a:t>
            </a:r>
          </a:p>
          <a:p>
            <a:r>
              <a:rPr lang="en-US" sz="2500" dirty="0"/>
              <a:t>Future Projects</a:t>
            </a:r>
          </a:p>
          <a:p>
            <a:pPr lvl="1"/>
            <a:r>
              <a:rPr lang="en-US" sz="2100" dirty="0"/>
              <a:t>Wall of Honor</a:t>
            </a:r>
          </a:p>
          <a:p>
            <a:r>
              <a:rPr lang="en-US" sz="2500" dirty="0"/>
              <a:t>Future value</a:t>
            </a:r>
          </a:p>
          <a:p>
            <a:pPr lvl="1"/>
            <a:r>
              <a:rPr lang="en-US" sz="2100" dirty="0"/>
              <a:t>Enable Board to change focus from 80% house and finances and 20% brotherhood, to 80% brotherhood and 20% house and finances.</a:t>
            </a:r>
          </a:p>
          <a:p>
            <a:pPr lvl="1"/>
            <a:r>
              <a:rPr lang="en-US" sz="2100" dirty="0"/>
              <a:t>Getting ready for future Board Members and Officers.</a:t>
            </a:r>
          </a:p>
          <a:p>
            <a:pPr lvl="1"/>
            <a:r>
              <a:rPr lang="en-US" sz="2100" dirty="0"/>
              <a:t>Generate interest in Alumni to volunteer, for Board involvement or for Special Projects.</a:t>
            </a:r>
          </a:p>
          <a:p>
            <a:endParaRPr lang="en-US" dirty="0"/>
          </a:p>
        </p:txBody>
      </p:sp>
    </p:spTree>
    <p:extLst>
      <p:ext uri="{BB962C8B-B14F-4D97-AF65-F5344CB8AC3E}">
        <p14:creationId xmlns:p14="http://schemas.microsoft.com/office/powerpoint/2010/main" val="40568079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419C8F-204D-4D5C-6DED-26DF8D8E53B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F7058D-156B-830A-67FA-1EDA03FBB0D8}"/>
              </a:ext>
            </a:extLst>
          </p:cNvPr>
          <p:cNvSpPr>
            <a:spLocks noGrp="1"/>
          </p:cNvSpPr>
          <p:nvPr>
            <p:ph type="title"/>
          </p:nvPr>
        </p:nvSpPr>
        <p:spPr/>
        <p:txBody>
          <a:bodyPr/>
          <a:lstStyle/>
          <a:p>
            <a:pPr algn="ctr"/>
            <a:r>
              <a:rPr lang="en-US" dirty="0"/>
              <a:t>Virtual Tour</a:t>
            </a:r>
          </a:p>
        </p:txBody>
      </p:sp>
      <p:sp>
        <p:nvSpPr>
          <p:cNvPr id="3" name="Content Placeholder 2">
            <a:extLst>
              <a:ext uri="{FF2B5EF4-FFF2-40B4-BE49-F238E27FC236}">
                <a16:creationId xmlns:a16="http://schemas.microsoft.com/office/drawing/2014/main" id="{6C4ACFCD-58EE-D3CC-5C9C-1F4A9E70C01F}"/>
              </a:ext>
            </a:extLst>
          </p:cNvPr>
          <p:cNvSpPr>
            <a:spLocks noGrp="1"/>
          </p:cNvSpPr>
          <p:nvPr>
            <p:ph idx="1"/>
          </p:nvPr>
        </p:nvSpPr>
        <p:spPr/>
        <p:txBody>
          <a:bodyPr>
            <a:normAutofit/>
          </a:bodyPr>
          <a:lstStyle/>
          <a:p>
            <a:pPr marL="0" indent="0">
              <a:buNone/>
            </a:pPr>
            <a:endParaRPr lang="en-US" dirty="0"/>
          </a:p>
          <a:p>
            <a:endParaRPr lang="en-US" dirty="0"/>
          </a:p>
        </p:txBody>
      </p:sp>
    </p:spTree>
    <p:extLst>
      <p:ext uri="{BB962C8B-B14F-4D97-AF65-F5344CB8AC3E}">
        <p14:creationId xmlns:p14="http://schemas.microsoft.com/office/powerpoint/2010/main" val="34584332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Q &amp; A session - Alumni and Actives</a:t>
            </a:r>
            <a:br>
              <a:rPr lang="en-US" dirty="0"/>
            </a:br>
            <a:endParaRPr lang="en-US" dirty="0"/>
          </a:p>
        </p:txBody>
      </p:sp>
      <p:sp>
        <p:nvSpPr>
          <p:cNvPr id="3" name="Content Placeholder 2"/>
          <p:cNvSpPr>
            <a:spLocks noGrp="1"/>
          </p:cNvSpPr>
          <p:nvPr>
            <p:ph idx="1"/>
          </p:nvPr>
        </p:nvSpPr>
        <p:spPr/>
        <p:txBody>
          <a:bodyPr>
            <a:normAutofit/>
          </a:bodyPr>
          <a:lstStyle/>
          <a:p>
            <a:pPr marL="0" indent="0">
              <a:buNone/>
            </a:pPr>
            <a:endParaRPr lang="en-US" dirty="0"/>
          </a:p>
          <a:p>
            <a:pPr marL="0" indent="0">
              <a:buNone/>
            </a:pPr>
            <a:endParaRPr lang="en-US" dirty="0"/>
          </a:p>
        </p:txBody>
      </p:sp>
    </p:spTree>
    <p:extLst>
      <p:ext uri="{BB962C8B-B14F-4D97-AF65-F5344CB8AC3E}">
        <p14:creationId xmlns:p14="http://schemas.microsoft.com/office/powerpoint/2010/main" val="3411606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Introductions</a:t>
            </a:r>
          </a:p>
        </p:txBody>
      </p:sp>
      <p:sp>
        <p:nvSpPr>
          <p:cNvPr id="3" name="Content Placeholder 2"/>
          <p:cNvSpPr>
            <a:spLocks noGrp="1"/>
          </p:cNvSpPr>
          <p:nvPr>
            <p:ph idx="1"/>
          </p:nvPr>
        </p:nvSpPr>
        <p:spPr/>
        <p:txBody>
          <a:bodyPr>
            <a:normAutofit fontScale="85000" lnSpcReduction="20000"/>
          </a:bodyPr>
          <a:lstStyle/>
          <a:p>
            <a:r>
              <a:rPr lang="en-US" dirty="0"/>
              <a:t>Alumni Board</a:t>
            </a:r>
          </a:p>
          <a:p>
            <a:pPr lvl="1"/>
            <a:r>
              <a:rPr lang="en-US" dirty="0"/>
              <a:t>Bill Albertson (1973) - Member</a:t>
            </a:r>
          </a:p>
          <a:p>
            <a:pPr lvl="1"/>
            <a:r>
              <a:rPr lang="en-US" dirty="0"/>
              <a:t>Steve Handwerk (1974) - Member</a:t>
            </a:r>
          </a:p>
          <a:p>
            <a:pPr lvl="1"/>
            <a:r>
              <a:rPr lang="en-US" dirty="0"/>
              <a:t>Martin Barbato (1979) – Member &amp; President</a:t>
            </a:r>
          </a:p>
          <a:p>
            <a:pPr lvl="1"/>
            <a:r>
              <a:rPr lang="en-US" dirty="0"/>
              <a:t>James Durfee (1980) - Member</a:t>
            </a:r>
          </a:p>
          <a:p>
            <a:pPr lvl="1"/>
            <a:r>
              <a:rPr lang="en-US" dirty="0"/>
              <a:t>David Hyland (1980) – Member, Vice President, &amp; House Committee Chair</a:t>
            </a:r>
          </a:p>
          <a:p>
            <a:pPr lvl="1"/>
            <a:r>
              <a:rPr lang="en-US" dirty="0"/>
              <a:t>Ben </a:t>
            </a:r>
            <a:r>
              <a:rPr lang="en-US" dirty="0" err="1"/>
              <a:t>Jarmul</a:t>
            </a:r>
            <a:r>
              <a:rPr lang="en-US" dirty="0"/>
              <a:t> (1981) – Member, Treasurer, &amp; Finance Committee Chair</a:t>
            </a:r>
          </a:p>
          <a:p>
            <a:pPr lvl="1"/>
            <a:r>
              <a:rPr lang="en-US" dirty="0"/>
              <a:t>Matt Rose (1986) - Member</a:t>
            </a:r>
          </a:p>
          <a:p>
            <a:pPr lvl="1"/>
            <a:r>
              <a:rPr lang="en-US" dirty="0"/>
              <a:t>Joe Mazziotti (2014) – Member &amp; Secretary</a:t>
            </a:r>
          </a:p>
          <a:p>
            <a:pPr lvl="1"/>
            <a:r>
              <a:rPr lang="en-US" dirty="0"/>
              <a:t>Nick Sandford (2016) - Member</a:t>
            </a:r>
          </a:p>
          <a:p>
            <a:pPr lvl="1"/>
            <a:r>
              <a:rPr lang="en-US" dirty="0"/>
              <a:t>Fred DeCock (1980) – Advisor to the Board, Alumni Connections</a:t>
            </a:r>
          </a:p>
          <a:p>
            <a:pPr lvl="1"/>
            <a:r>
              <a:rPr lang="en-US" dirty="0"/>
              <a:t>Dan Lourie (2014) – Advisor to the Board, Capital Campaign Chair</a:t>
            </a:r>
          </a:p>
          <a:p>
            <a:pPr lvl="1"/>
            <a:r>
              <a:rPr lang="en-US" dirty="0"/>
              <a:t>Regis Capoferri (2022) – Advisor to the Board, Alumni - Actives Connections</a:t>
            </a:r>
          </a:p>
          <a:p>
            <a:pPr lvl="1"/>
            <a:r>
              <a:rPr lang="en-US" dirty="0"/>
              <a:t>Mark Robinson (1985) – Chapter Advisor</a:t>
            </a:r>
          </a:p>
          <a:p>
            <a:endParaRPr lang="en-US" dirty="0"/>
          </a:p>
        </p:txBody>
      </p:sp>
    </p:spTree>
    <p:extLst>
      <p:ext uri="{BB962C8B-B14F-4D97-AF65-F5344CB8AC3E}">
        <p14:creationId xmlns:p14="http://schemas.microsoft.com/office/powerpoint/2010/main" val="24393711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Closing Comments</a:t>
            </a:r>
          </a:p>
        </p:txBody>
      </p:sp>
      <p:sp>
        <p:nvSpPr>
          <p:cNvPr id="3" name="Content Placeholder 2"/>
          <p:cNvSpPr>
            <a:spLocks noGrp="1"/>
          </p:cNvSpPr>
          <p:nvPr>
            <p:ph idx="1"/>
          </p:nvPr>
        </p:nvSpPr>
        <p:spPr/>
        <p:txBody>
          <a:bodyPr/>
          <a:lstStyle/>
          <a:p>
            <a:r>
              <a:rPr lang="en-US" dirty="0"/>
              <a:t>Help Us All Stay Connected</a:t>
            </a:r>
          </a:p>
          <a:p>
            <a:pPr lvl="1"/>
            <a:r>
              <a:rPr lang="en-US" dirty="0"/>
              <a:t>Get your current email address, cell phone number, and mailing address information to Elevate (Emily O'Neill) at eoneill@elevateims.com.</a:t>
            </a:r>
          </a:p>
          <a:p>
            <a:pPr lvl="1"/>
            <a:r>
              <a:rPr lang="en-US" dirty="0"/>
              <a:t>Keep your Elevate Profile current.</a:t>
            </a:r>
          </a:p>
          <a:p>
            <a:pPr lvl="1"/>
            <a:r>
              <a:rPr lang="en-US" dirty="0"/>
              <a:t>Send notices of life changes (e.g., family, professional) to Elevate.</a:t>
            </a:r>
          </a:p>
          <a:p>
            <a:r>
              <a:rPr lang="en-US" dirty="0"/>
              <a:t>Volunteer</a:t>
            </a:r>
          </a:p>
          <a:p>
            <a:pPr lvl="1"/>
            <a:r>
              <a:rPr lang="en-US" dirty="0"/>
              <a:t>Become an Advisor, help on a Special Project, and/or join the Board.</a:t>
            </a:r>
          </a:p>
          <a:p>
            <a:pPr lvl="1"/>
            <a:r>
              <a:rPr lang="en-US" dirty="0"/>
              <a:t>Bring your Time, Talent, and/or Treasure.  You are needed.  Give something.</a:t>
            </a:r>
          </a:p>
          <a:p>
            <a:r>
              <a:rPr lang="en-US" dirty="0"/>
              <a:t>Homecoming – October 11, 2025</a:t>
            </a:r>
          </a:p>
        </p:txBody>
      </p:sp>
    </p:spTree>
    <p:extLst>
      <p:ext uri="{BB962C8B-B14F-4D97-AF65-F5344CB8AC3E}">
        <p14:creationId xmlns:p14="http://schemas.microsoft.com/office/powerpoint/2010/main" val="3202527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Introductions</a:t>
            </a:r>
          </a:p>
        </p:txBody>
      </p:sp>
      <p:sp>
        <p:nvSpPr>
          <p:cNvPr id="3" name="Content Placeholder 2"/>
          <p:cNvSpPr>
            <a:spLocks noGrp="1"/>
          </p:cNvSpPr>
          <p:nvPr>
            <p:ph idx="1"/>
          </p:nvPr>
        </p:nvSpPr>
        <p:spPr/>
        <p:txBody>
          <a:bodyPr>
            <a:normAutofit/>
          </a:bodyPr>
          <a:lstStyle/>
          <a:p>
            <a:r>
              <a:rPr lang="en-US" dirty="0"/>
              <a:t>Actives Executive Board</a:t>
            </a:r>
          </a:p>
          <a:p>
            <a:pPr lvl="1"/>
            <a:r>
              <a:rPr lang="en-US" dirty="0"/>
              <a:t>Nate Herman, President</a:t>
            </a:r>
          </a:p>
          <a:p>
            <a:pPr lvl="1"/>
            <a:r>
              <a:rPr lang="en-US" dirty="0"/>
              <a:t>Sully </a:t>
            </a:r>
            <a:r>
              <a:rPr lang="en-US" dirty="0" err="1"/>
              <a:t>Hakma</a:t>
            </a:r>
            <a:r>
              <a:rPr lang="en-US" dirty="0"/>
              <a:t>, Vice President</a:t>
            </a:r>
          </a:p>
          <a:p>
            <a:pPr lvl="1"/>
            <a:r>
              <a:rPr lang="en-US" dirty="0"/>
              <a:t>Ryan Fitzmaurice, Treasurer</a:t>
            </a:r>
          </a:p>
          <a:p>
            <a:pPr lvl="1"/>
            <a:r>
              <a:rPr lang="en-US" dirty="0"/>
              <a:t>Will White, Secretary</a:t>
            </a:r>
          </a:p>
          <a:p>
            <a:pPr lvl="1"/>
            <a:r>
              <a:rPr lang="en-US" dirty="0"/>
              <a:t>Drew Meyers, Inductor</a:t>
            </a:r>
          </a:p>
          <a:p>
            <a:pPr lvl="1"/>
            <a:r>
              <a:rPr lang="en-US" dirty="0"/>
              <a:t>Luca Bono, Sentinel</a:t>
            </a:r>
          </a:p>
          <a:p>
            <a:pPr lvl="1"/>
            <a:endParaRPr lang="en-US" dirty="0"/>
          </a:p>
          <a:p>
            <a:pPr lvl="1"/>
            <a:endParaRPr lang="en-US" dirty="0">
              <a:highlight>
                <a:srgbClr val="FFFF00"/>
              </a:highlight>
            </a:endParaRPr>
          </a:p>
        </p:txBody>
      </p:sp>
    </p:spTree>
    <p:extLst>
      <p:ext uri="{BB962C8B-B14F-4D97-AF65-F5344CB8AC3E}">
        <p14:creationId xmlns:p14="http://schemas.microsoft.com/office/powerpoint/2010/main" val="2952072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State of the Actives</a:t>
            </a:r>
          </a:p>
        </p:txBody>
      </p:sp>
      <p:sp>
        <p:nvSpPr>
          <p:cNvPr id="3" name="Content Placeholder 2"/>
          <p:cNvSpPr>
            <a:spLocks noGrp="1"/>
          </p:cNvSpPr>
          <p:nvPr>
            <p:ph idx="1"/>
          </p:nvPr>
        </p:nvSpPr>
        <p:spPr/>
        <p:txBody>
          <a:bodyPr>
            <a:normAutofit fontScale="92500" lnSpcReduction="10000"/>
          </a:bodyPr>
          <a:lstStyle/>
          <a:p>
            <a:r>
              <a:rPr lang="en-US" dirty="0"/>
              <a:t>Total Number of Actives is currently 45</a:t>
            </a:r>
          </a:p>
          <a:p>
            <a:r>
              <a:rPr lang="en-US" dirty="0"/>
              <a:t>Number of In-house Actives at 17</a:t>
            </a:r>
          </a:p>
          <a:p>
            <a:r>
              <a:rPr lang="en-US" dirty="0"/>
              <a:t>Great Spring ‘25 Rush, with 12 new Associate Members</a:t>
            </a:r>
          </a:p>
          <a:p>
            <a:r>
              <a:rPr lang="en-US" dirty="0"/>
              <a:t>Record breaking THON this year – Achieved top 10 in Greek Orgs for first time in chapter history </a:t>
            </a:r>
          </a:p>
          <a:p>
            <a:r>
              <a:rPr lang="en-US" dirty="0"/>
              <a:t>Various activities planned among the brotherhood</a:t>
            </a:r>
          </a:p>
          <a:p>
            <a:r>
              <a:rPr lang="en-US" dirty="0"/>
              <a:t>Spring break trip to Europe/Japan/nationwide, outdoor sports/tournaments at the house, etc. </a:t>
            </a:r>
          </a:p>
          <a:p>
            <a:r>
              <a:rPr lang="en-US" dirty="0"/>
              <a:t>Increased focus on community service </a:t>
            </a:r>
          </a:p>
          <a:p>
            <a:r>
              <a:rPr lang="en-US" dirty="0"/>
              <a:t>Incident-free semester </a:t>
            </a:r>
          </a:p>
          <a:p>
            <a:pPr marL="0" indent="0">
              <a:buNone/>
            </a:pPr>
            <a:endParaRPr lang="en-US" dirty="0"/>
          </a:p>
          <a:p>
            <a:pPr lvl="1"/>
            <a:endParaRPr lang="en-US" dirty="0">
              <a:highlight>
                <a:srgbClr val="FFFF00"/>
              </a:highlight>
            </a:endParaRPr>
          </a:p>
          <a:p>
            <a:endParaRPr lang="en-US" dirty="0"/>
          </a:p>
          <a:p>
            <a:endParaRPr lang="en-US" dirty="0"/>
          </a:p>
          <a:p>
            <a:endParaRPr lang="en-US" dirty="0"/>
          </a:p>
        </p:txBody>
      </p:sp>
    </p:spTree>
    <p:extLst>
      <p:ext uri="{BB962C8B-B14F-4D97-AF65-F5344CB8AC3E}">
        <p14:creationId xmlns:p14="http://schemas.microsoft.com/office/powerpoint/2010/main" val="2297201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State of the Brotherhood</a:t>
            </a:r>
          </a:p>
        </p:txBody>
      </p:sp>
      <p:sp>
        <p:nvSpPr>
          <p:cNvPr id="3" name="Content Placeholder 2"/>
          <p:cNvSpPr>
            <a:spLocks noGrp="1"/>
          </p:cNvSpPr>
          <p:nvPr>
            <p:ph idx="1"/>
          </p:nvPr>
        </p:nvSpPr>
        <p:spPr/>
        <p:txBody>
          <a:bodyPr>
            <a:normAutofit/>
          </a:bodyPr>
          <a:lstStyle/>
          <a:p>
            <a:r>
              <a:rPr lang="en-US" dirty="0"/>
              <a:t>Alumni Report</a:t>
            </a:r>
          </a:p>
          <a:p>
            <a:pPr lvl="1"/>
            <a:r>
              <a:rPr lang="en-US" dirty="0"/>
              <a:t>Total of 1,037 Living Alumni.</a:t>
            </a:r>
          </a:p>
          <a:p>
            <a:pPr lvl="1"/>
            <a:r>
              <a:rPr lang="en-US" dirty="0"/>
              <a:t>Have valid email and/or regular mail addresses for 850 (82%).</a:t>
            </a:r>
          </a:p>
          <a:p>
            <a:pPr lvl="1"/>
            <a:r>
              <a:rPr lang="en-US" dirty="0"/>
              <a:t>Have valid cell numbers for 245 (24%) - we can do better!</a:t>
            </a:r>
          </a:p>
          <a:p>
            <a:pPr lvl="1"/>
            <a:r>
              <a:rPr lang="en-US" dirty="0"/>
              <a:t>We are missing info on 187 brothers (18%).</a:t>
            </a:r>
          </a:p>
          <a:p>
            <a:pPr lvl="1"/>
            <a:r>
              <a:rPr lang="en-US" dirty="0"/>
              <a:t>Please provide your most current address, email, and cell number.</a:t>
            </a:r>
          </a:p>
          <a:p>
            <a:pPr lvl="1"/>
            <a:r>
              <a:rPr lang="en-US" dirty="0"/>
              <a:t>Please log in to the PSK Website [phisigpsu.com] (managed by Elevate) and update your information. Encourage the brothers you are in contact with to do the same!</a:t>
            </a:r>
          </a:p>
          <a:p>
            <a:endParaRPr lang="en-US" dirty="0"/>
          </a:p>
          <a:p>
            <a:endParaRPr lang="en-US" dirty="0"/>
          </a:p>
          <a:p>
            <a:endParaRPr lang="en-US" dirty="0"/>
          </a:p>
        </p:txBody>
      </p:sp>
    </p:spTree>
    <p:extLst>
      <p:ext uri="{BB962C8B-B14F-4D97-AF65-F5344CB8AC3E}">
        <p14:creationId xmlns:p14="http://schemas.microsoft.com/office/powerpoint/2010/main" val="2737130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State of the Brotherhood</a:t>
            </a:r>
          </a:p>
        </p:txBody>
      </p:sp>
      <p:sp>
        <p:nvSpPr>
          <p:cNvPr id="3" name="Content Placeholder 2"/>
          <p:cNvSpPr>
            <a:spLocks noGrp="1"/>
          </p:cNvSpPr>
          <p:nvPr>
            <p:ph idx="1"/>
          </p:nvPr>
        </p:nvSpPr>
        <p:spPr/>
        <p:txBody>
          <a:bodyPr>
            <a:normAutofit/>
          </a:bodyPr>
          <a:lstStyle/>
          <a:p>
            <a:r>
              <a:rPr lang="en-US" dirty="0"/>
              <a:t>House Report</a:t>
            </a:r>
          </a:p>
          <a:p>
            <a:pPr lvl="1"/>
            <a:r>
              <a:rPr lang="en-US" dirty="0"/>
              <a:t>Our house is in good shape for being almost 100 years old. The actives are doing a good job. </a:t>
            </a:r>
          </a:p>
          <a:p>
            <a:pPr lvl="1"/>
            <a:r>
              <a:rPr lang="en-US" dirty="0"/>
              <a:t>Participation in our 2024 Work Weekend was good. Thanks to all who participated.</a:t>
            </a:r>
          </a:p>
          <a:p>
            <a:pPr lvl="1"/>
            <a:r>
              <a:rPr lang="en-US" dirty="0"/>
              <a:t>Nittany Co-op continues with weekly inspections and reporting.</a:t>
            </a:r>
          </a:p>
          <a:p>
            <a:pPr lvl="1"/>
            <a:r>
              <a:rPr lang="en-US" dirty="0"/>
              <a:t>The outdoor space is being well used. Still working with Centre Region Code on the required new gates and exit signage.</a:t>
            </a:r>
          </a:p>
          <a:p>
            <a:pPr lvl="1"/>
            <a:r>
              <a:rPr lang="en-US" dirty="0"/>
              <a:t>Roof top unit replaced last summer and all HVAC systems working.</a:t>
            </a:r>
          </a:p>
          <a:p>
            <a:pPr lvl="1"/>
            <a:r>
              <a:rPr lang="en-US" dirty="0"/>
              <a:t>Investigating new security measures- digital lock sets and video surveillance.</a:t>
            </a:r>
          </a:p>
          <a:p>
            <a:endParaRPr lang="en-US" dirty="0"/>
          </a:p>
          <a:p>
            <a:pPr lvl="1"/>
            <a:endParaRPr lang="en-US" dirty="0"/>
          </a:p>
          <a:p>
            <a:endParaRPr lang="en-US" dirty="0"/>
          </a:p>
        </p:txBody>
      </p:sp>
    </p:spTree>
    <p:extLst>
      <p:ext uri="{BB962C8B-B14F-4D97-AF65-F5344CB8AC3E}">
        <p14:creationId xmlns:p14="http://schemas.microsoft.com/office/powerpoint/2010/main" val="2191120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F34A4D-B4FF-CB4C-CE99-131B15B701D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533A82-50D7-A2E5-F075-3D8D6491B9FF}"/>
              </a:ext>
            </a:extLst>
          </p:cNvPr>
          <p:cNvSpPr>
            <a:spLocks noGrp="1"/>
          </p:cNvSpPr>
          <p:nvPr>
            <p:ph type="title"/>
          </p:nvPr>
        </p:nvSpPr>
        <p:spPr/>
        <p:txBody>
          <a:bodyPr/>
          <a:lstStyle/>
          <a:p>
            <a:pPr algn="ctr"/>
            <a:r>
              <a:rPr lang="en-US" dirty="0"/>
              <a:t>State of the Brotherhood</a:t>
            </a:r>
          </a:p>
        </p:txBody>
      </p:sp>
      <p:sp>
        <p:nvSpPr>
          <p:cNvPr id="3" name="Content Placeholder 2">
            <a:extLst>
              <a:ext uri="{FF2B5EF4-FFF2-40B4-BE49-F238E27FC236}">
                <a16:creationId xmlns:a16="http://schemas.microsoft.com/office/drawing/2014/main" id="{BF4D3E63-742D-099A-464C-B5ABB12C93EB}"/>
              </a:ext>
            </a:extLst>
          </p:cNvPr>
          <p:cNvSpPr>
            <a:spLocks noGrp="1"/>
          </p:cNvSpPr>
          <p:nvPr>
            <p:ph idx="1"/>
          </p:nvPr>
        </p:nvSpPr>
        <p:spPr/>
        <p:txBody>
          <a:bodyPr>
            <a:normAutofit/>
          </a:bodyPr>
          <a:lstStyle/>
          <a:p>
            <a:r>
              <a:rPr lang="en-US" dirty="0"/>
              <a:t>Finance Report</a:t>
            </a:r>
          </a:p>
          <a:p>
            <a:pPr lvl="1"/>
            <a:r>
              <a:rPr lang="en-US" dirty="0"/>
              <a:t>Activities include:</a:t>
            </a:r>
          </a:p>
          <a:p>
            <a:pPr lvl="2"/>
            <a:r>
              <a:rPr lang="en-US" dirty="0"/>
              <a:t>Housing - including support for the actives</a:t>
            </a:r>
          </a:p>
          <a:p>
            <a:pPr lvl="2"/>
            <a:r>
              <a:rPr lang="en-US" dirty="0"/>
              <a:t>Alumni - communications, events and scholarships</a:t>
            </a:r>
          </a:p>
          <a:p>
            <a:pPr lvl="2"/>
            <a:r>
              <a:rPr lang="en-US" dirty="0"/>
              <a:t>Fundraising and capital expenditures</a:t>
            </a:r>
          </a:p>
          <a:p>
            <a:pPr lvl="1"/>
            <a:r>
              <a:rPr lang="en-US" dirty="0"/>
              <a:t>Budget of approximately $400k for Fall 2024 and Spring 2025.</a:t>
            </a:r>
          </a:p>
          <a:p>
            <a:pPr lvl="1"/>
            <a:r>
              <a:rPr lang="en-US" dirty="0"/>
              <a:t>Positive cash flows on an annual basis.</a:t>
            </a:r>
          </a:p>
          <a:p>
            <a:pPr lvl="1"/>
            <a:r>
              <a:rPr lang="en-US" dirty="0"/>
              <a:t>Mortgage paid in full in November 2023.</a:t>
            </a:r>
          </a:p>
          <a:p>
            <a:pPr lvl="1"/>
            <a:r>
              <a:rPr lang="en-US" dirty="0"/>
              <a:t>Insurance polices and property taxes all current.</a:t>
            </a:r>
          </a:p>
          <a:p>
            <a:pPr lvl="1"/>
            <a:r>
              <a:rPr lang="en-US" dirty="0"/>
              <a:t>Cash balance of approximately $291k as of March 20, 2025.</a:t>
            </a:r>
          </a:p>
          <a:p>
            <a:pPr lvl="1"/>
            <a:r>
              <a:rPr lang="en-US" dirty="0"/>
              <a:t>Your annual appeal and fundraising support is greatly appreciated!</a:t>
            </a:r>
          </a:p>
          <a:p>
            <a:endParaRPr lang="en-US" dirty="0">
              <a:highlight>
                <a:srgbClr val="FFFF00"/>
              </a:highlight>
            </a:endParaRPr>
          </a:p>
          <a:p>
            <a:endParaRPr lang="en-US" dirty="0"/>
          </a:p>
        </p:txBody>
      </p:sp>
    </p:spTree>
    <p:extLst>
      <p:ext uri="{BB962C8B-B14F-4D97-AF65-F5344CB8AC3E}">
        <p14:creationId xmlns:p14="http://schemas.microsoft.com/office/powerpoint/2010/main" val="4169198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Kappa Chapter 2025 </a:t>
            </a:r>
            <a:br>
              <a:rPr lang="en-US" dirty="0"/>
            </a:br>
            <a:r>
              <a:rPr lang="en-US" dirty="0"/>
              <a:t>Cardinal Principles Award</a:t>
            </a:r>
          </a:p>
        </p:txBody>
      </p:sp>
      <p:sp>
        <p:nvSpPr>
          <p:cNvPr id="3" name="Content Placeholder 2"/>
          <p:cNvSpPr>
            <a:spLocks noGrp="1"/>
          </p:cNvSpPr>
          <p:nvPr>
            <p:ph idx="1"/>
          </p:nvPr>
        </p:nvSpPr>
        <p:spPr/>
        <p:txBody>
          <a:bodyPr>
            <a:normAutofit/>
          </a:bodyPr>
          <a:lstStyle/>
          <a:p>
            <a:pPr marL="228600" lvl="0" indent="-228600" algn="l" rtl="0">
              <a:lnSpc>
                <a:spcPct val="90000"/>
              </a:lnSpc>
              <a:spcBef>
                <a:spcPts val="0"/>
              </a:spcBef>
              <a:spcAft>
                <a:spcPts val="0"/>
              </a:spcAft>
              <a:buClr>
                <a:schemeClr val="dk1"/>
              </a:buClr>
              <a:buSzPts val="2800"/>
              <a:buChar char="•"/>
            </a:pPr>
            <a:r>
              <a:rPr lang="en-US" sz="2800" dirty="0"/>
              <a:t>Single award, presented by the Alumni, that acknowledges the Active who best exhibits the qualities of our Cardinal </a:t>
            </a:r>
            <a:r>
              <a:rPr lang="en-US" dirty="0"/>
              <a:t>P</a:t>
            </a:r>
            <a:r>
              <a:rPr lang="en-US" sz="2800" dirty="0"/>
              <a:t>rinciples:</a:t>
            </a:r>
          </a:p>
          <a:p>
            <a:pPr marL="685800" lvl="1" indent="-228600" algn="l" rtl="0">
              <a:lnSpc>
                <a:spcPct val="90000"/>
              </a:lnSpc>
              <a:spcBef>
                <a:spcPts val="500"/>
              </a:spcBef>
              <a:spcAft>
                <a:spcPts val="0"/>
              </a:spcAft>
              <a:buClr>
                <a:schemeClr val="dk1"/>
              </a:buClr>
              <a:buSzPts val="2400"/>
              <a:buChar char="•"/>
            </a:pPr>
            <a:r>
              <a:rPr lang="en-US" sz="2400" u="sng" dirty="0"/>
              <a:t>BROTHERHOOD: </a:t>
            </a:r>
          </a:p>
          <a:p>
            <a:pPr marL="1143000" lvl="2" indent="-228600">
              <a:lnSpc>
                <a:spcPct val="90000"/>
              </a:lnSpc>
              <a:spcBef>
                <a:spcPts val="500"/>
              </a:spcBef>
              <a:buClr>
                <a:schemeClr val="dk1"/>
              </a:buClr>
              <a:buSzPts val="2400"/>
              <a:buChar char="•"/>
            </a:pPr>
            <a:r>
              <a:rPr lang="en-US" dirty="0"/>
              <a:t>Number of leadership positions held (Chapter, University, PSK National levels)</a:t>
            </a:r>
          </a:p>
          <a:p>
            <a:pPr marL="1143000" lvl="2" indent="-228600">
              <a:lnSpc>
                <a:spcPct val="90000"/>
              </a:lnSpc>
              <a:spcBef>
                <a:spcPts val="500"/>
              </a:spcBef>
              <a:buClr>
                <a:schemeClr val="dk1"/>
              </a:buClr>
              <a:buSzPts val="2400"/>
              <a:buChar char="•"/>
            </a:pPr>
            <a:r>
              <a:rPr lang="en-US" dirty="0"/>
              <a:t>In “Good standing” – paid current (in full or on an Alumni Board approved payment plan)</a:t>
            </a:r>
          </a:p>
          <a:p>
            <a:pPr marL="1143000" lvl="2" indent="-228600">
              <a:lnSpc>
                <a:spcPct val="90000"/>
              </a:lnSpc>
              <a:spcBef>
                <a:spcPts val="500"/>
              </a:spcBef>
              <a:buClr>
                <a:schemeClr val="dk1"/>
              </a:buClr>
              <a:buSzPts val="2400"/>
              <a:buChar char="•"/>
            </a:pPr>
            <a:r>
              <a:rPr lang="en-US" dirty="0"/>
              <a:t>Number of semesters lived in the house</a:t>
            </a:r>
          </a:p>
          <a:p>
            <a:pPr marL="685800" lvl="1" indent="-228600" algn="l" rtl="0">
              <a:lnSpc>
                <a:spcPct val="90000"/>
              </a:lnSpc>
              <a:spcBef>
                <a:spcPts val="500"/>
              </a:spcBef>
              <a:spcAft>
                <a:spcPts val="0"/>
              </a:spcAft>
              <a:buClr>
                <a:schemeClr val="dk1"/>
              </a:buClr>
              <a:buSzPts val="2400"/>
              <a:buChar char="•"/>
            </a:pPr>
            <a:r>
              <a:rPr lang="en-US" sz="2400" u="sng" dirty="0"/>
              <a:t>SCHOLARSHIP:</a:t>
            </a:r>
            <a:r>
              <a:rPr lang="en-US" dirty="0"/>
              <a:t>  Cumulative Grade Point Average</a:t>
            </a:r>
          </a:p>
          <a:p>
            <a:pPr marL="685800" lvl="1" indent="-228600" algn="l" rtl="0">
              <a:lnSpc>
                <a:spcPct val="90000"/>
              </a:lnSpc>
              <a:spcBef>
                <a:spcPts val="500"/>
              </a:spcBef>
              <a:spcAft>
                <a:spcPts val="0"/>
              </a:spcAft>
              <a:buClr>
                <a:schemeClr val="dk1"/>
              </a:buClr>
              <a:buSzPts val="2400"/>
              <a:buChar char="•"/>
            </a:pPr>
            <a:r>
              <a:rPr lang="en-US" sz="2400" u="sng" dirty="0"/>
              <a:t>CHARACTER:</a:t>
            </a:r>
            <a:r>
              <a:rPr lang="en-US" dirty="0"/>
              <a:t>  Active MOTY input</a:t>
            </a:r>
          </a:p>
          <a:p>
            <a:pPr marL="685800" lvl="1" indent="-76200" algn="l" rtl="0">
              <a:lnSpc>
                <a:spcPct val="90000"/>
              </a:lnSpc>
              <a:spcBef>
                <a:spcPts val="500"/>
              </a:spcBef>
              <a:spcAft>
                <a:spcPts val="0"/>
              </a:spcAft>
              <a:buClr>
                <a:schemeClr val="dk1"/>
              </a:buClr>
              <a:buSzPts val="2400"/>
              <a:buNone/>
            </a:pPr>
            <a:endParaRPr lang="en-US" dirty="0"/>
          </a:p>
          <a:p>
            <a:pPr marL="457200" lvl="1" indent="0" algn="l" rtl="0">
              <a:lnSpc>
                <a:spcPct val="90000"/>
              </a:lnSpc>
              <a:spcBef>
                <a:spcPts val="500"/>
              </a:spcBef>
              <a:spcAft>
                <a:spcPts val="0"/>
              </a:spcAft>
              <a:buClr>
                <a:srgbClr val="C00000"/>
              </a:buClr>
              <a:buSzPts val="3600"/>
              <a:buNone/>
            </a:pPr>
            <a:r>
              <a:rPr lang="en-US" sz="3600" dirty="0">
                <a:solidFill>
                  <a:srgbClr val="C00000"/>
                </a:solidFill>
              </a:rPr>
              <a:t>AND THE 2025 WINNER IS…………</a:t>
            </a:r>
            <a:endParaRPr lang="en-US" dirty="0"/>
          </a:p>
          <a:p>
            <a:endParaRPr lang="en-US" dirty="0">
              <a:highlight>
                <a:srgbClr val="FFFF00"/>
              </a:highlight>
            </a:endParaRPr>
          </a:p>
          <a:p>
            <a:endParaRPr lang="en-US" dirty="0"/>
          </a:p>
          <a:p>
            <a:endParaRPr lang="en-US" dirty="0"/>
          </a:p>
        </p:txBody>
      </p:sp>
    </p:spTree>
    <p:extLst>
      <p:ext uri="{BB962C8B-B14F-4D97-AF65-F5344CB8AC3E}">
        <p14:creationId xmlns:p14="http://schemas.microsoft.com/office/powerpoint/2010/main" val="38936916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8971</TotalTime>
  <Words>2575</Words>
  <Application>Microsoft Office PowerPoint</Application>
  <PresentationFormat>Widescreen</PresentationFormat>
  <Paragraphs>269</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Calibri Light</vt:lpstr>
      <vt:lpstr>Office Theme</vt:lpstr>
      <vt:lpstr>Phi Sigma Kappa (Kappa)</vt:lpstr>
      <vt:lpstr>Agenda</vt:lpstr>
      <vt:lpstr>Introductions</vt:lpstr>
      <vt:lpstr>Introductions</vt:lpstr>
      <vt:lpstr>State of the Actives</vt:lpstr>
      <vt:lpstr>State of the Brotherhood</vt:lpstr>
      <vt:lpstr>State of the Brotherhood</vt:lpstr>
      <vt:lpstr>State of the Brotherhood</vt:lpstr>
      <vt:lpstr>Kappa Chapter 2025  Cardinal Principles Award</vt:lpstr>
      <vt:lpstr>Kappa Chapter 2025  Cardinal Principles Award</vt:lpstr>
      <vt:lpstr>Actives’ Man of the Year</vt:lpstr>
      <vt:lpstr>Kappa Chapter 2025  Active Man of the Year</vt:lpstr>
      <vt:lpstr>Kappa Chapter 2025   Lifetime Achievement Award</vt:lpstr>
      <vt:lpstr>Kappa Chapter 2025   Lifetime Achievement Award</vt:lpstr>
      <vt:lpstr>Damn Proud Capital Campaign - Update</vt:lpstr>
      <vt:lpstr>Damn Proud Capital Campaign - Update</vt:lpstr>
      <vt:lpstr>Damn Proud Capital Campaign - Update</vt:lpstr>
      <vt:lpstr>Actives – Alumni Connection</vt:lpstr>
      <vt:lpstr>Actives – Alumni Connection</vt:lpstr>
      <vt:lpstr>Actives – Alumni Connection</vt:lpstr>
      <vt:lpstr>Actives – Alumni Connection</vt:lpstr>
      <vt:lpstr>Towards Turnkey Operations</vt:lpstr>
      <vt:lpstr>Towards Turnkey Operations</vt:lpstr>
      <vt:lpstr>Looking to the Future</vt:lpstr>
      <vt:lpstr>Looking to the Future</vt:lpstr>
      <vt:lpstr>Looking to the Future</vt:lpstr>
      <vt:lpstr>Looking to the Future</vt:lpstr>
      <vt:lpstr>Virtual Tour</vt:lpstr>
      <vt:lpstr>Q &amp; A session - Alumni and Actives </vt:lpstr>
      <vt:lpstr>Closing Comments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Phi Sigma Kappa</dc:title>
  <dc:creator>Martin Barbato</dc:creator>
  <cp:lastModifiedBy>Martin Barbato</cp:lastModifiedBy>
  <cp:revision>104</cp:revision>
  <cp:lastPrinted>2023-03-16T16:11:30Z</cp:lastPrinted>
  <dcterms:created xsi:type="dcterms:W3CDTF">2020-02-21T22:27:02Z</dcterms:created>
  <dcterms:modified xsi:type="dcterms:W3CDTF">2025-03-24T13:14:43Z</dcterms:modified>
</cp:coreProperties>
</file>