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301" r:id="rId11"/>
    <p:sldId id="302" r:id="rId12"/>
    <p:sldId id="289" r:id="rId13"/>
    <p:sldId id="292" r:id="rId14"/>
    <p:sldId id="290" r:id="rId15"/>
    <p:sldId id="291" r:id="rId16"/>
    <p:sldId id="303" r:id="rId17"/>
    <p:sldId id="306" r:id="rId18"/>
    <p:sldId id="284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5" r:id="rId36"/>
    <p:sldId id="286" r:id="rId37"/>
  </p:sldIdLst>
  <p:sldSz cx="12192000" cy="6858000"/>
  <p:notesSz cx="12192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9"/>
    <p:restoredTop sz="94629"/>
  </p:normalViewPr>
  <p:slideViewPr>
    <p:cSldViewPr snapToGrid="0">
      <p:cViewPr varScale="1">
        <p:scale>
          <a:sx n="63" d="100"/>
          <a:sy n="63" d="100"/>
        </p:scale>
        <p:origin x="868" y="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04C2D6D3-97E2-C768-6007-F2D12A1B6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>
            <a:extLst>
              <a:ext uri="{FF2B5EF4-FFF2-40B4-BE49-F238E27FC236}">
                <a16:creationId xmlns:a16="http://schemas.microsoft.com/office/drawing/2014/main" id="{1D2217B3-A3C6-4EAB-B8FE-024D3D39FB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:notes">
            <a:extLst>
              <a:ext uri="{FF2B5EF4-FFF2-40B4-BE49-F238E27FC236}">
                <a16:creationId xmlns:a16="http://schemas.microsoft.com/office/drawing/2014/main" id="{8728FFB5-DACD-6571-ECE7-2DFB5D4F59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48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5fe5215d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05fe5215d4_0_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5fe5215d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05fe5215d4_0_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>
          <a:extLst>
            <a:ext uri="{FF2B5EF4-FFF2-40B4-BE49-F238E27FC236}">
              <a16:creationId xmlns:a16="http://schemas.microsoft.com/office/drawing/2014/main" id="{221028A1-91A3-5EC0-EA78-A35FE30FB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>
            <a:extLst>
              <a:ext uri="{FF2B5EF4-FFF2-40B4-BE49-F238E27FC236}">
                <a16:creationId xmlns:a16="http://schemas.microsoft.com/office/drawing/2014/main" id="{20A69601-FF44-3561-29E5-759327A0FF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:notes">
            <a:extLst>
              <a:ext uri="{FF2B5EF4-FFF2-40B4-BE49-F238E27FC236}">
                <a16:creationId xmlns:a16="http://schemas.microsoft.com/office/drawing/2014/main" id="{A221F0BD-19CD-C6B6-8539-4C4F83A841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136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>
          <a:extLst>
            <a:ext uri="{FF2B5EF4-FFF2-40B4-BE49-F238E27FC236}">
              <a16:creationId xmlns:a16="http://schemas.microsoft.com/office/drawing/2014/main" id="{972A3D32-70B3-1338-735F-A247779BE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>
            <a:extLst>
              <a:ext uri="{FF2B5EF4-FFF2-40B4-BE49-F238E27FC236}">
                <a16:creationId xmlns:a16="http://schemas.microsoft.com/office/drawing/2014/main" id="{55992455-4D0A-1C3D-AE2C-65375A62BD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:notes">
            <a:extLst>
              <a:ext uri="{FF2B5EF4-FFF2-40B4-BE49-F238E27FC236}">
                <a16:creationId xmlns:a16="http://schemas.microsoft.com/office/drawing/2014/main" id="{C4F2003D-97A4-7504-DA48-4280EB9DD0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76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1051353"/>
            <a:ext cx="12192000" cy="5807075"/>
          </a:xfrm>
          <a:custGeom>
            <a:avLst/>
            <a:gdLst/>
            <a:ahLst/>
            <a:cxnLst/>
            <a:rect l="l" t="t" r="r" b="b"/>
            <a:pathLst>
              <a:path w="12192000" h="5807075" extrusionOk="0">
                <a:moveTo>
                  <a:pt x="0" y="5806646"/>
                </a:moveTo>
                <a:lnTo>
                  <a:pt x="12192000" y="5806646"/>
                </a:lnTo>
                <a:lnTo>
                  <a:pt x="12192000" y="0"/>
                </a:lnTo>
                <a:lnTo>
                  <a:pt x="0" y="0"/>
                </a:lnTo>
                <a:lnTo>
                  <a:pt x="0" y="5806646"/>
                </a:lnTo>
                <a:close/>
              </a:path>
            </a:pathLst>
          </a:custGeom>
          <a:solidFill>
            <a:srgbClr val="001E4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0"/>
            <a:ext cx="12192000" cy="975360"/>
          </a:xfrm>
          <a:custGeom>
            <a:avLst/>
            <a:gdLst/>
            <a:ahLst/>
            <a:cxnLst/>
            <a:rect l="l" t="t" r="r" b="b"/>
            <a:pathLst>
              <a:path w="12192000" h="975360" extrusionOk="0">
                <a:moveTo>
                  <a:pt x="0" y="975153"/>
                </a:moveTo>
                <a:lnTo>
                  <a:pt x="12192000" y="975153"/>
                </a:lnTo>
                <a:lnTo>
                  <a:pt x="12192000" y="0"/>
                </a:lnTo>
                <a:lnTo>
                  <a:pt x="0" y="0"/>
                </a:lnTo>
                <a:lnTo>
                  <a:pt x="0" y="9751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975153"/>
            <a:ext cx="12192000" cy="76200"/>
          </a:xfrm>
          <a:custGeom>
            <a:avLst/>
            <a:gdLst/>
            <a:ahLst/>
            <a:cxnLst/>
            <a:rect l="l" t="t" r="r" b="b"/>
            <a:pathLst>
              <a:path w="12192000" h="76200" extrusionOk="0">
                <a:moveTo>
                  <a:pt x="0" y="0"/>
                </a:moveTo>
                <a:lnTo>
                  <a:pt x="12192000" y="0"/>
                </a:lnTo>
                <a:lnTo>
                  <a:pt x="12192000" y="76199"/>
                </a:lnTo>
                <a:lnTo>
                  <a:pt x="0" y="76199"/>
                </a:lnTo>
                <a:lnTo>
                  <a:pt x="0" y="0"/>
                </a:lnTo>
                <a:close/>
              </a:path>
            </a:pathLst>
          </a:custGeom>
          <a:solidFill>
            <a:srgbClr val="FABC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0"/>
            <a:ext cx="1746885" cy="1659889"/>
          </a:xfrm>
          <a:custGeom>
            <a:avLst/>
            <a:gdLst/>
            <a:ahLst/>
            <a:cxnLst/>
            <a:rect l="l" t="t" r="r" b="b"/>
            <a:pathLst>
              <a:path w="1746885" h="1659889" extrusionOk="0">
                <a:moveTo>
                  <a:pt x="1746753" y="0"/>
                </a:moveTo>
                <a:lnTo>
                  <a:pt x="0" y="0"/>
                </a:lnTo>
                <a:lnTo>
                  <a:pt x="0" y="1659507"/>
                </a:lnTo>
                <a:lnTo>
                  <a:pt x="1746753" y="0"/>
                </a:lnTo>
                <a:close/>
              </a:path>
            </a:pathLst>
          </a:custGeom>
          <a:solidFill>
            <a:srgbClr val="CB203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0" y="0"/>
            <a:ext cx="1746885" cy="1659889"/>
          </a:xfrm>
          <a:custGeom>
            <a:avLst/>
            <a:gdLst/>
            <a:ahLst/>
            <a:cxnLst/>
            <a:rect l="l" t="t" r="r" b="b"/>
            <a:pathLst>
              <a:path w="1746885" h="1659889" extrusionOk="0">
                <a:moveTo>
                  <a:pt x="1746753" y="0"/>
                </a:moveTo>
                <a:lnTo>
                  <a:pt x="0" y="1659507"/>
                </a:lnTo>
              </a:path>
            </a:pathLst>
          </a:custGeom>
          <a:noFill/>
          <a:ln w="76200" cap="flat" cmpd="sng">
            <a:solidFill>
              <a:srgbClr val="FABC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3610832" y="2197100"/>
            <a:ext cx="4970335" cy="112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3610832" y="2197100"/>
            <a:ext cx="4970335" cy="112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615316" y="1878075"/>
            <a:ext cx="10961367" cy="40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610832" y="2197100"/>
            <a:ext cx="4970335" cy="112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8B78-5902-4077-AAF9-F1D6DD3F164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4BB8-5D1B-451F-8557-8EE8C015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7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051353"/>
            <a:ext cx="12192000" cy="5807075"/>
          </a:xfrm>
          <a:custGeom>
            <a:avLst/>
            <a:gdLst/>
            <a:ahLst/>
            <a:cxnLst/>
            <a:rect l="l" t="t" r="r" b="b"/>
            <a:pathLst>
              <a:path w="12192000" h="5807075" extrusionOk="0">
                <a:moveTo>
                  <a:pt x="0" y="5806646"/>
                </a:moveTo>
                <a:lnTo>
                  <a:pt x="12192000" y="5806646"/>
                </a:lnTo>
                <a:lnTo>
                  <a:pt x="12192000" y="0"/>
                </a:lnTo>
                <a:lnTo>
                  <a:pt x="0" y="0"/>
                </a:lnTo>
                <a:lnTo>
                  <a:pt x="0" y="5806646"/>
                </a:lnTo>
                <a:close/>
              </a:path>
            </a:pathLst>
          </a:custGeom>
          <a:solidFill>
            <a:srgbClr val="001E4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12192000" cy="975360"/>
          </a:xfrm>
          <a:custGeom>
            <a:avLst/>
            <a:gdLst/>
            <a:ahLst/>
            <a:cxnLst/>
            <a:rect l="l" t="t" r="r" b="b"/>
            <a:pathLst>
              <a:path w="12192000" h="975360" extrusionOk="0">
                <a:moveTo>
                  <a:pt x="0" y="975153"/>
                </a:moveTo>
                <a:lnTo>
                  <a:pt x="12192000" y="975153"/>
                </a:lnTo>
                <a:lnTo>
                  <a:pt x="12192000" y="0"/>
                </a:lnTo>
                <a:lnTo>
                  <a:pt x="0" y="0"/>
                </a:lnTo>
                <a:lnTo>
                  <a:pt x="0" y="9751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975153"/>
            <a:ext cx="12192000" cy="76200"/>
          </a:xfrm>
          <a:custGeom>
            <a:avLst/>
            <a:gdLst/>
            <a:ahLst/>
            <a:cxnLst/>
            <a:rect l="l" t="t" r="r" b="b"/>
            <a:pathLst>
              <a:path w="12192000" h="76200" extrusionOk="0">
                <a:moveTo>
                  <a:pt x="0" y="0"/>
                </a:moveTo>
                <a:lnTo>
                  <a:pt x="12192000" y="0"/>
                </a:lnTo>
                <a:lnTo>
                  <a:pt x="12192000" y="76199"/>
                </a:lnTo>
                <a:lnTo>
                  <a:pt x="0" y="76199"/>
                </a:lnTo>
                <a:lnTo>
                  <a:pt x="0" y="0"/>
                </a:lnTo>
                <a:close/>
              </a:path>
            </a:pathLst>
          </a:custGeom>
          <a:solidFill>
            <a:srgbClr val="FABC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1746885" cy="1659889"/>
          </a:xfrm>
          <a:custGeom>
            <a:avLst/>
            <a:gdLst/>
            <a:ahLst/>
            <a:cxnLst/>
            <a:rect l="l" t="t" r="r" b="b"/>
            <a:pathLst>
              <a:path w="1746885" h="1659889" extrusionOk="0">
                <a:moveTo>
                  <a:pt x="1746753" y="0"/>
                </a:moveTo>
                <a:lnTo>
                  <a:pt x="0" y="0"/>
                </a:lnTo>
                <a:lnTo>
                  <a:pt x="0" y="1659507"/>
                </a:lnTo>
                <a:lnTo>
                  <a:pt x="1746753" y="0"/>
                </a:lnTo>
                <a:close/>
              </a:path>
            </a:pathLst>
          </a:custGeom>
          <a:solidFill>
            <a:srgbClr val="CB203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0" y="0"/>
            <a:ext cx="1746885" cy="1659889"/>
          </a:xfrm>
          <a:custGeom>
            <a:avLst/>
            <a:gdLst/>
            <a:ahLst/>
            <a:cxnLst/>
            <a:rect l="l" t="t" r="r" b="b"/>
            <a:pathLst>
              <a:path w="1746885" h="1659889" extrusionOk="0">
                <a:moveTo>
                  <a:pt x="1746753" y="0"/>
                </a:moveTo>
                <a:lnTo>
                  <a:pt x="0" y="1659507"/>
                </a:lnTo>
              </a:path>
            </a:pathLst>
          </a:custGeom>
          <a:noFill/>
          <a:ln w="76200" cap="flat" cmpd="sng">
            <a:solidFill>
              <a:srgbClr val="FABC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8772" y="53689"/>
            <a:ext cx="2360141" cy="7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3610832" y="2197100"/>
            <a:ext cx="4970335" cy="112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15316" y="1878075"/>
            <a:ext cx="10961367" cy="40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eoneill@elevateims.co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oneill@elevateims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isigpsu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7"/>
          <p:cNvGrpSpPr/>
          <p:nvPr/>
        </p:nvGrpSpPr>
        <p:grpSpPr>
          <a:xfrm>
            <a:off x="0" y="3963159"/>
            <a:ext cx="12192000" cy="2894965"/>
            <a:chOff x="0" y="3963159"/>
            <a:chExt cx="12192000" cy="2894965"/>
          </a:xfrm>
        </p:grpSpPr>
        <p:sp>
          <p:nvSpPr>
            <p:cNvPr id="55" name="Google Shape;55;p7"/>
            <p:cNvSpPr/>
            <p:nvPr/>
          </p:nvSpPr>
          <p:spPr>
            <a:xfrm>
              <a:off x="0" y="4039359"/>
              <a:ext cx="12192000" cy="2818765"/>
            </a:xfrm>
            <a:custGeom>
              <a:avLst/>
              <a:gdLst/>
              <a:ahLst/>
              <a:cxnLst/>
              <a:rect l="l" t="t" r="r" b="b"/>
              <a:pathLst>
                <a:path w="12192000" h="2818765" extrusionOk="0">
                  <a:moveTo>
                    <a:pt x="0" y="2818640"/>
                  </a:moveTo>
                  <a:lnTo>
                    <a:pt x="12192000" y="281864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818640"/>
                  </a:lnTo>
                  <a:close/>
                </a:path>
              </a:pathLst>
            </a:custGeom>
            <a:solidFill>
              <a:srgbClr val="CB20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0" y="3963159"/>
              <a:ext cx="12192000" cy="76200"/>
            </a:xfrm>
            <a:custGeom>
              <a:avLst/>
              <a:gdLst/>
              <a:ahLst/>
              <a:cxnLst/>
              <a:rect l="l" t="t" r="r" b="b"/>
              <a:pathLst>
                <a:path w="12192000" h="76200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762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C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3100" y="1555850"/>
            <a:ext cx="6245798" cy="20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635035" y="4088227"/>
            <a:ext cx="5212800" cy="26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755138" marR="5080" lvl="0" indent="-17424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700" dirty="0">
              <a:solidFill>
                <a:srgbClr val="FABC13"/>
              </a:solidFill>
            </a:endParaRPr>
          </a:p>
          <a:p>
            <a:pPr marL="1755138" marR="5080" lvl="0" indent="-17424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dirty="0">
                <a:solidFill>
                  <a:srgbClr val="FABC13"/>
                </a:solidFill>
              </a:rPr>
              <a:t>2025</a:t>
            </a:r>
            <a:endParaRPr sz="5700" dirty="0">
              <a:solidFill>
                <a:srgbClr val="FABC13"/>
              </a:solidFill>
            </a:endParaRPr>
          </a:p>
          <a:p>
            <a:pPr marL="1755139" marR="5080" lvl="0" indent="-174243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dirty="0">
                <a:solidFill>
                  <a:srgbClr val="FABC13"/>
                </a:solidFill>
              </a:rPr>
              <a:t>Annual Meeting</a:t>
            </a:r>
            <a:endParaRPr sz="5700" dirty="0">
              <a:solidFill>
                <a:srgbClr val="FABC13"/>
              </a:solidFill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71988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4000" y="457200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23698" y="0"/>
            <a:ext cx="2668302" cy="200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BF93E-59B1-87DF-FF9A-D9D03E36D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AE19F-000E-7667-2989-758EA21B6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President’s Report at Founders Day 2025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Background</a:t>
            </a:r>
          </a:p>
          <a:p>
            <a:pPr marL="17145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Active enters Lease Agreement or Outside Active Agreement for the full academic year. </a:t>
            </a:r>
          </a:p>
          <a:p>
            <a:pPr marL="17145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Active can be released from his agreement for an internship abroad or hardship.</a:t>
            </a:r>
          </a:p>
          <a:p>
            <a:pPr marL="17145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Rent and Outside Active Fees are set to cover house ownership and operation costs.</a:t>
            </a:r>
          </a:p>
          <a:p>
            <a:pPr marL="17145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Rent and Outside Active Fees are driven by the number of Actives living in the house; as the number goes down, the Rent and/or Outside Active Fee goes up.</a:t>
            </a:r>
          </a:p>
          <a:p>
            <a:pPr marL="17145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Chapter Dues are set to cover Actives operating costs (e.g., National, Social, Utilities).  Meal plan is set by the vendor.</a:t>
            </a:r>
          </a:p>
          <a:p>
            <a:pPr marL="17145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Payment is to be made by the beginning of the semester.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Issue: Managing the contract and Payment processes</a:t>
            </a:r>
            <a:r>
              <a:rPr lang="en-US" sz="2400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C6353B-4C85-190F-102F-5FFCA1E8ABB6}"/>
              </a:ext>
            </a:extLst>
          </p:cNvPr>
          <p:cNvSpPr txBox="1">
            <a:spLocks/>
          </p:cNvSpPr>
          <p:nvPr/>
        </p:nvSpPr>
        <p:spPr>
          <a:xfrm>
            <a:off x="1477232" y="132080"/>
            <a:ext cx="76828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>
                <a:highlight>
                  <a:srgbClr val="C00000"/>
                </a:highlight>
              </a:rPr>
              <a:t>President’s Report: Towards Turnkey Operations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178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E9172-0E0A-961E-E6FE-FF7E6322C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D9892-CDFB-E38E-151C-3E58AC76D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16" y="1845992"/>
            <a:ext cx="10961367" cy="4058285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Activity Since Founders Day 2025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Installed digital locking doors on exterior doors with access codes to control entry.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Reinstated our former Nittany Co-op room access process.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Active presented a copy of 1) Signed Lease or Signed Outside Active Agreement, 2) Signed Parental Guarantee, and 3) Proof of payment for the semester or proof of an approved payment plan.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Nittany issued an access card.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Board is investigating a property management firm.</a:t>
            </a:r>
          </a:p>
          <a:p>
            <a:endParaRPr lang="en-US" sz="6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8FF164-ECD2-04B2-5EDF-C181541D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232" y="132080"/>
            <a:ext cx="7682810" cy="430887"/>
          </a:xfrm>
        </p:spPr>
        <p:txBody>
          <a:bodyPr/>
          <a:lstStyle/>
          <a:p>
            <a:pPr algn="ctr"/>
            <a:r>
              <a:rPr lang="en-US" sz="2800" dirty="0">
                <a:highlight>
                  <a:srgbClr val="C00000"/>
                </a:highlight>
              </a:rPr>
              <a:t>President’s Report: Towards Turnkey Operations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202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54517-A867-B801-C521-64B723F5E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C57E-1F47-0B04-82A4-3FC4F16E6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President’s Report at Founders Day 2025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Problems to Address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Fighting trend of anti-fraternity sentiment.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New Actives have different challenges and different goals.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Pledging – a lost history, a lost connection, and a lost value.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Need to redefine the threads that bind us, i.e., that bind middle-aged Alumni, retirement-age Alumni, undergrad Actives.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Very competitive race for potential new members.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Piazza Agreement</a:t>
            </a:r>
          </a:p>
          <a:p>
            <a:pPr lvl="1"/>
            <a:endParaRPr lang="en-US" sz="21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811301-CE11-8136-DE12-0AA7BDE57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232" y="132080"/>
            <a:ext cx="7682810" cy="430887"/>
          </a:xfrm>
        </p:spPr>
        <p:txBody>
          <a:bodyPr/>
          <a:lstStyle/>
          <a:p>
            <a:pPr algn="ctr"/>
            <a:r>
              <a:rPr lang="en-US" sz="2800" dirty="0">
                <a:highlight>
                  <a:srgbClr val="C00000"/>
                </a:highlight>
              </a:rPr>
              <a:t>President’s Report: Looking to the Future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048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28082-4860-B7B3-150D-C57CE9C6A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EB8E0-5D39-2D69-41F0-DC5543338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16" y="1653485"/>
            <a:ext cx="10961367" cy="4731273"/>
          </a:xfrm>
        </p:spPr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500" dirty="0"/>
              <a:t>President’s Report at Founders Day 2025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Path Forward – Inputs, Analysis, and Goal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Inputs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Value Proposition for Actives – per survey, desire help from Alumni.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Value Proposition for Alumni – surveyed but updated survey coming; assume, at a minimum, that Alumni want Kappa’s Mansion preserved.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Analysis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Actives and Alumni are dependent upon each other.</a:t>
            </a:r>
          </a:p>
          <a:p>
            <a:pPr marL="18859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Actives provide financial support for annual operations.  </a:t>
            </a:r>
          </a:p>
          <a:p>
            <a:pPr marL="18859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To attract Actives, Actives seek Alumni for post-undergraduate support.</a:t>
            </a:r>
          </a:p>
          <a:p>
            <a:pPr marL="18859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To maintain the house and the memory of it (which will fade with the loss of the physical house), Alumni need new Brothers. </a:t>
            </a:r>
          </a:p>
          <a:p>
            <a:pPr marL="18859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“Actives take care of the house, and Alumni take care of the Actives”.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Goal – make PSK-Kappa attractive to new Actives.  To do so, need a Brand.</a:t>
            </a:r>
            <a:endParaRPr lang="en-US" sz="2000" dirty="0">
              <a:solidFill>
                <a:schemeClr val="bg1"/>
              </a:solidFill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9922AF-B6BD-C5A4-CE95-65FF0BF07A65}"/>
              </a:ext>
            </a:extLst>
          </p:cNvPr>
          <p:cNvSpPr txBox="1">
            <a:spLocks/>
          </p:cNvSpPr>
          <p:nvPr/>
        </p:nvSpPr>
        <p:spPr>
          <a:xfrm>
            <a:off x="1477232" y="132080"/>
            <a:ext cx="76828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>
                <a:highlight>
                  <a:srgbClr val="C00000"/>
                </a:highlight>
              </a:rPr>
              <a:t>President’s Report: Looking to the Future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467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89FD1-BD34-DF85-DCAC-4575CF252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219CA-6C57-4BE1-BE52-CC540F489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00" dirty="0"/>
              <a:t>President’s Report at Founders Day 2025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Brand – what should be PSK’s Brand?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Proposal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Commitment to Goals to Self and beyond Self – Cardinal Principles.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Networking - for post-PSU employment and/or graduate education.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Opportunities for Learning – in Leadership and in Community Involvement.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Quality Lifestyle Experience - competitive room &amp; board cost, shared with friends, in an unparalleled physical setting.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Lifetime intangibles and tangibles - friendships, community, and the physical house.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Will survey Alumni for input.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3CBC81-A141-E60D-A415-978A0B35B0D0}"/>
              </a:ext>
            </a:extLst>
          </p:cNvPr>
          <p:cNvSpPr txBox="1">
            <a:spLocks/>
          </p:cNvSpPr>
          <p:nvPr/>
        </p:nvSpPr>
        <p:spPr>
          <a:xfrm>
            <a:off x="1477232" y="132080"/>
            <a:ext cx="76828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>
                <a:highlight>
                  <a:srgbClr val="C00000"/>
                </a:highlight>
              </a:rPr>
              <a:t>President’s Report: Looking to the Future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777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C2A7E-1122-6EB8-540F-4CC99EC70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A7534-6744-8819-4C7C-D8E1BC70F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16" y="1718653"/>
            <a:ext cx="10961367" cy="405828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President’s Report at Founders Day 2025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Goal for Fall 2025 (in time for August 1, 2025)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Brand documentation ready for Fall ’25 rush.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Actives and Alumni interdependent relationship in place.  Requires Elevate website updates and Alumni profiles updated. 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Looking for volunteers to jump in immediately, with a goal of implementation by August 1, 2025.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Future Projects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Wall of Honor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Future value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Enable Board to change focus from 80% house and finances and 20% brotherhood, to 80% brotherhood and 20% house and finances.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Getting ready for future Board Members and Officers.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Generate interest in Alumni to volunteer, for Board involvement or for Special Projects.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1F1887-5EDA-B4CC-10CA-32F9DA34E2B7}"/>
              </a:ext>
            </a:extLst>
          </p:cNvPr>
          <p:cNvSpPr txBox="1">
            <a:spLocks/>
          </p:cNvSpPr>
          <p:nvPr/>
        </p:nvSpPr>
        <p:spPr>
          <a:xfrm>
            <a:off x="1477232" y="132080"/>
            <a:ext cx="76828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>
                <a:highlight>
                  <a:srgbClr val="C00000"/>
                </a:highlight>
              </a:rPr>
              <a:t>President’s Report: Looking to the Future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6807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0B3EF-97F1-5CC3-C857-D4D056CFD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E9A82-1FD8-4978-115E-8A5C6DA4D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Activity Since Founders Day 2025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Have input from Actives from F’24. Need a regular input system (e.g., beginning of every fall semester).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Still working: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Alumni Involvement.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Alumni Survey Input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Brand Documentation.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Elevate website updated.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Alumni profiles updated. 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Future Project - Wall of Honor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Continue to get to turnkey, so next President and Board can focus on value proposition, for recruitment, Actives, and Alumni.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7358DC-1044-FB71-FA58-69D032D799E1}"/>
              </a:ext>
            </a:extLst>
          </p:cNvPr>
          <p:cNvSpPr txBox="1">
            <a:spLocks/>
          </p:cNvSpPr>
          <p:nvPr/>
        </p:nvSpPr>
        <p:spPr>
          <a:xfrm>
            <a:off x="1477232" y="132080"/>
            <a:ext cx="76828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>
                <a:highlight>
                  <a:srgbClr val="C00000"/>
                </a:highlight>
              </a:rPr>
              <a:t>President’s Report: Looking to the Future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3108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76561-CA3E-720C-F7F4-F5BD868D8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1B25-836B-4978-2C07-C9407FEF1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16" y="1400783"/>
            <a:ext cx="10961367" cy="5325137"/>
          </a:xfrm>
        </p:spPr>
        <p:txBody>
          <a:bodyPr>
            <a:normAutofit lnSpcReduction="10000"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Problem Addressed: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PSK’s value proposition is impacted greatly by two things: 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Alumni-Active relationships through mentoring and networking.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condition of the physical house.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Too much work for the Board alone to do.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Article X, Section 2:  The Board may delegate powers to standing or special committees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Proposal: Create Special Committees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Alumni-Active Committee 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Single focus: Connections between Alumni and Actives for Mentoring.  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Why? To positively impact recruitment.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Initial Project: Elevate website improvements.  Create a PSK LinkedIn on the Elevate Website. Add a Help Wanted general mailbox. Encourage alumni to create profiles.  May require investment, which could lead to licensing revenue opportunity.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Capital Investment Plan Advisory Committee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[insert from Ron Manning notes]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Historical Preservation Committee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Digitization of Records and Composites.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Alumni Accomplishments and Chapter Eternal.  Getting information onto Elevate website.  Explore auto feed from Penn Stater.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Opportunity for Alumni to Volunteer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C12AF0-BCEA-521F-F0F7-80D6568B4E0D}"/>
              </a:ext>
            </a:extLst>
          </p:cNvPr>
          <p:cNvSpPr txBox="1">
            <a:spLocks/>
          </p:cNvSpPr>
          <p:nvPr/>
        </p:nvSpPr>
        <p:spPr>
          <a:xfrm>
            <a:off x="1477232" y="132080"/>
            <a:ext cx="76828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>
                <a:highlight>
                  <a:srgbClr val="C00000"/>
                </a:highlight>
              </a:rPr>
              <a:t>President’s Report: New Special Committees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4765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>
          <a:extLst>
            <a:ext uri="{FF2B5EF4-FFF2-40B4-BE49-F238E27FC236}">
              <a16:creationId xmlns:a16="http://schemas.microsoft.com/office/drawing/2014/main" id="{0E586731-1C20-3E40-6DAD-F45624AA4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5">
            <a:extLst>
              <a:ext uri="{FF2B5EF4-FFF2-40B4-BE49-F238E27FC236}">
                <a16:creationId xmlns:a16="http://schemas.microsoft.com/office/drawing/2014/main" id="{DA3BABDC-EB27-B169-62D1-58F5EAB2B0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21" y="24714"/>
            <a:ext cx="1643448" cy="164344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>
            <a:extLst>
              <a:ext uri="{FF2B5EF4-FFF2-40B4-BE49-F238E27FC236}">
                <a16:creationId xmlns:a16="http://schemas.microsoft.com/office/drawing/2014/main" id="{B9E3B8BC-07A7-714F-F55F-142402C68A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5348" y="253025"/>
            <a:ext cx="76410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lt1"/>
                </a:solidFill>
                <a:highlight>
                  <a:srgbClr val="C00000"/>
                </a:highlight>
              </a:rPr>
              <a:t>ALUMNI-ACTIVES COMMITTEE</a:t>
            </a:r>
            <a:endParaRPr sz="3400" dirty="0">
              <a:solidFill>
                <a:schemeClr val="lt1"/>
              </a:solidFill>
              <a:highlight>
                <a:srgbClr val="C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0FD30-D91D-B8DA-1800-815E87C88F2C}"/>
              </a:ext>
            </a:extLst>
          </p:cNvPr>
          <p:cNvSpPr txBox="1"/>
          <p:nvPr/>
        </p:nvSpPr>
        <p:spPr>
          <a:xfrm>
            <a:off x="1534160" y="1371600"/>
            <a:ext cx="99568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have introduced an email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dropbox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for the actives to request help with: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○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Networking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○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Resume review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○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Job/Internship search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○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Getting connected to alumni in your desired field/industry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will be integrated into the website in the future for more visibility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Getting setup to the PSK member portal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○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will share a link with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Eboard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where you can sign up and get access to the directory of alumni - Barcode on next slide</a:t>
            </a:r>
          </a:p>
        </p:txBody>
      </p:sp>
    </p:spTree>
    <p:extLst>
      <p:ext uri="{BB962C8B-B14F-4D97-AF65-F5344CB8AC3E}">
        <p14:creationId xmlns:p14="http://schemas.microsoft.com/office/powerpoint/2010/main" val="3779970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21" y="24714"/>
            <a:ext cx="1643448" cy="164344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2106136" y="239486"/>
            <a:ext cx="5590064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highlight>
                  <a:srgbClr val="C00000"/>
                </a:highlight>
              </a:rPr>
              <a:t>Capital Campaign Update</a:t>
            </a:r>
            <a:endParaRPr sz="4000" dirty="0">
              <a:highlight>
                <a:srgbClr val="C00000"/>
              </a:highlight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232025" y="1940225"/>
            <a:ext cx="4668000" cy="678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54229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dirty="0"/>
              <a:t>As of October 10, 2025:</a:t>
            </a:r>
            <a:endParaRPr sz="2200" dirty="0"/>
          </a:p>
          <a:p>
            <a:pPr marL="2501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Calibri"/>
              <a:buNone/>
            </a:pPr>
            <a:endParaRPr sz="2200" dirty="0"/>
          </a:p>
          <a:p>
            <a:pPr marL="680085" lvl="0" indent="-2019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i="1" dirty="0"/>
              <a:t>Total pledged and/or donated: $261,640!</a:t>
            </a:r>
            <a:endParaRPr lang="en-US" sz="1200" i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0085" indent="-201929"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i="1" dirty="0"/>
              <a:t>$211,595 received</a:t>
            </a:r>
            <a:endParaRPr sz="2200" i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0085" lvl="0" indent="-2019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i="1" dirty="0"/>
              <a:t>$50,049 pledge balance expected:</a:t>
            </a:r>
          </a:p>
          <a:p>
            <a:pPr marL="680085" lvl="0" indent="-2019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i="1" dirty="0"/>
              <a:t>$16,497 current on pledge</a:t>
            </a:r>
          </a:p>
          <a:p>
            <a:pPr marL="680085" lvl="0" indent="-2019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i="1" dirty="0"/>
              <a:t>$26,235 not current on pledge</a:t>
            </a:r>
          </a:p>
          <a:p>
            <a:pPr marL="680085" lvl="0" indent="-2019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i="1" dirty="0"/>
              <a:t>$7,317 no payment received</a:t>
            </a:r>
          </a:p>
          <a:p>
            <a:pPr marL="47815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2200" i="1" dirty="0"/>
              <a:t>The keystone project: Kitchen.</a:t>
            </a:r>
          </a:p>
          <a:p>
            <a:pPr marL="47815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2200" i="1" dirty="0"/>
              <a:t>Revised estimate: $70k (special thanks to Geoff Brugler!) The revised project provides comparable benefits but with considerably less expense.</a:t>
            </a:r>
          </a:p>
          <a:p>
            <a:pPr marL="47815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endParaRPr lang="en-US" sz="2200" i="1" dirty="0"/>
          </a:p>
          <a:p>
            <a:pPr marL="680085" lvl="0" indent="-2019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endParaRPr lang="en-US" sz="2200" i="1" dirty="0"/>
          </a:p>
          <a:p>
            <a:pPr marL="680085" lvl="0" indent="-2019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endParaRPr lang="en-US" sz="2200" i="1" dirty="0"/>
          </a:p>
          <a:p>
            <a:pPr marL="680085" lvl="0" indent="-2019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endParaRPr sz="2200" i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6496550" y="1940225"/>
            <a:ext cx="4668000" cy="305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54229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dirty="0"/>
              <a:t>Bigger Takeaway:</a:t>
            </a:r>
            <a:endParaRPr sz="2200" dirty="0"/>
          </a:p>
          <a:p>
            <a:pPr marL="2501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Calibri"/>
              <a:buNone/>
            </a:pPr>
            <a:endParaRPr sz="2200" dirty="0">
              <a:highlight>
                <a:srgbClr val="FF0000"/>
              </a:highlight>
            </a:endParaRPr>
          </a:p>
          <a:p>
            <a:pPr marL="680085" lvl="0" indent="-2019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i="1" dirty="0">
                <a:highlight>
                  <a:srgbClr val="FF0000"/>
                </a:highlight>
              </a:rPr>
              <a:t>With pledges completed, it would not be a problem to afford this project. </a:t>
            </a:r>
          </a:p>
          <a:p>
            <a:pPr marL="680085" lvl="0" indent="-2019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i="1" dirty="0">
                <a:highlight>
                  <a:srgbClr val="FF0000"/>
                </a:highlight>
              </a:rPr>
              <a:t>Even with just cash on hand, it can be justified</a:t>
            </a:r>
            <a:endParaRPr sz="2200" i="1" dirty="0">
              <a:highlight>
                <a:srgbClr val="FF00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133" name="Google Shape;133;p18"/>
          <p:cNvSpPr txBox="1"/>
          <p:nvPr/>
        </p:nvSpPr>
        <p:spPr>
          <a:xfrm>
            <a:off x="5010666" y="4155440"/>
            <a:ext cx="7089894" cy="189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Looking for Brothers to step up for our pledge challenge!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Donors from last campaign who have not contributed to Damn Proud Campaign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080252" y="162373"/>
            <a:ext cx="34272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highlight>
                  <a:srgbClr val="C00000"/>
                </a:highlight>
              </a:rPr>
              <a:t>Meeting Agenda</a:t>
            </a:r>
            <a:endParaRPr sz="4000">
              <a:highlight>
                <a:srgbClr val="C00000"/>
              </a:highlight>
            </a:endParaRPr>
          </a:p>
        </p:txBody>
      </p:sp>
      <p:sp>
        <p:nvSpPr>
          <p:cNvPr id="68" name="Google Shape;68;p8"/>
          <p:cNvSpPr txBox="1"/>
          <p:nvPr/>
        </p:nvSpPr>
        <p:spPr>
          <a:xfrm>
            <a:off x="1412237" y="1706372"/>
            <a:ext cx="7372500" cy="507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125" rIns="0" bIns="0" anchor="t" anchorCtr="0">
            <a:spAutoFit/>
          </a:bodyPr>
          <a:lstStyle/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Introductions – Alumni Board, Actives Executive Board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General Membership Election - Board Members, Officers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State of Actives – Evan Scarton, President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State of Brotherhood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David Hyland, Chair – House Committee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Jarmul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– Treasurer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Martin Barbato – President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Capital Campaign Update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House Tour – the Actives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Adjourn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 idx="4294967295"/>
          </p:nvPr>
        </p:nvSpPr>
        <p:spPr>
          <a:xfrm>
            <a:off x="1878210" y="199585"/>
            <a:ext cx="6107549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highlight>
                  <a:srgbClr val="C00000"/>
                </a:highlight>
              </a:rPr>
              <a:t>Capital Campaign Update </a:t>
            </a:r>
            <a:endParaRPr sz="4000" dirty="0">
              <a:highlight>
                <a:srgbClr val="C00000"/>
              </a:highlight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284250" y="1885425"/>
            <a:ext cx="11623500" cy="4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Reach out to Alumni who are on payment plan and need to catch up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 alumni who pledged but did not pay (possible additional giving opportunity)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Continue to drive the last momentum of campaign as we wrap up 2025!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○"/>
            </a:pP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Our Ask: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○"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Talk to your brothers from your class - check in as a friend, discuss the recent game, get their feedback on the campaign!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" y="-78886"/>
            <a:ext cx="1643448" cy="1643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21" y="24714"/>
            <a:ext cx="1643448" cy="164344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2016692" y="85851"/>
            <a:ext cx="4394268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highlight>
                  <a:srgbClr val="C00000"/>
                </a:highlight>
                <a:latin typeface="Calibri"/>
                <a:ea typeface="Calibri"/>
                <a:cs typeface="Calibri"/>
                <a:sym typeface="Calibri"/>
              </a:rPr>
              <a:t>Completed Projects</a:t>
            </a:r>
            <a:endParaRPr sz="4000" dirty="0">
              <a:solidFill>
                <a:schemeClr val="lt1"/>
              </a:solidFill>
              <a:highlight>
                <a:srgbClr val="C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8816" y="1928749"/>
            <a:ext cx="5083629" cy="470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0035" y="2394747"/>
            <a:ext cx="4240480" cy="42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6053585" y="1116075"/>
            <a:ext cx="553339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Basement Air Conditioning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1674512" y="1036828"/>
            <a:ext cx="3557270" cy="112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51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Living Room  Crest &amp; Projector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2016700" y="85850"/>
            <a:ext cx="71100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highlight>
                  <a:srgbClr val="C00000"/>
                </a:highlight>
              </a:rPr>
              <a:t>Outdoor Space &amp; Crest</a:t>
            </a:r>
            <a:endParaRPr sz="4000">
              <a:solidFill>
                <a:schemeClr val="lt1"/>
              </a:solidFill>
              <a:highlight>
                <a:srgbClr val="C00000"/>
              </a:highlight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82350"/>
            <a:ext cx="11871814" cy="52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85852"/>
            <a:ext cx="1396521" cy="139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22"/>
          <p:cNvGrpSpPr/>
          <p:nvPr/>
        </p:nvGrpSpPr>
        <p:grpSpPr>
          <a:xfrm>
            <a:off x="59721" y="24714"/>
            <a:ext cx="12132278" cy="6833285"/>
            <a:chOff x="59721" y="24714"/>
            <a:chExt cx="12132278" cy="6833285"/>
          </a:xfrm>
        </p:grpSpPr>
        <p:pic>
          <p:nvPicPr>
            <p:cNvPr id="163" name="Google Shape;163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721" y="1553799"/>
              <a:ext cx="12132278" cy="5304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721" y="24714"/>
              <a:ext cx="1643448" cy="16434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2016692" y="85851"/>
            <a:ext cx="9677468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highlight>
                  <a:srgbClr val="C00000"/>
                </a:highlight>
              </a:rPr>
              <a:t>Kitchen Project: </a:t>
            </a:r>
            <a:r>
              <a:rPr lang="en-US" sz="4000" b="1" dirty="0">
                <a:solidFill>
                  <a:schemeClr val="lt1"/>
                </a:solidFill>
                <a:highlight>
                  <a:srgbClr val="C00000"/>
                </a:highlight>
                <a:latin typeface="Calibri"/>
                <a:ea typeface="Calibri"/>
                <a:cs typeface="Calibri"/>
                <a:sym typeface="Calibri"/>
              </a:rPr>
              <a:t>Requires Additional Support</a:t>
            </a:r>
            <a:endParaRPr sz="4000" dirty="0">
              <a:solidFill>
                <a:schemeClr val="lt1"/>
              </a:solidFill>
              <a:highlight>
                <a:srgbClr val="C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>
            <a:off x="0" y="1051353"/>
            <a:ext cx="12192000" cy="5807075"/>
          </a:xfrm>
          <a:custGeom>
            <a:avLst/>
            <a:gdLst/>
            <a:ahLst/>
            <a:cxnLst/>
            <a:rect l="l" t="t" r="r" b="b"/>
            <a:pathLst>
              <a:path w="12192000" h="5807075" extrusionOk="0">
                <a:moveTo>
                  <a:pt x="0" y="5806646"/>
                </a:moveTo>
                <a:lnTo>
                  <a:pt x="12192000" y="5806646"/>
                </a:lnTo>
                <a:lnTo>
                  <a:pt x="12192000" y="0"/>
                </a:lnTo>
                <a:lnTo>
                  <a:pt x="0" y="0"/>
                </a:lnTo>
                <a:lnTo>
                  <a:pt x="0" y="5806646"/>
                </a:lnTo>
                <a:close/>
              </a:path>
            </a:pathLst>
          </a:custGeom>
          <a:solidFill>
            <a:srgbClr val="001E4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" name="Google Shape;171;p23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172" name="Google Shape;172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49185" y="846438"/>
              <a:ext cx="8893628" cy="6011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23"/>
            <p:cNvSpPr/>
            <p:nvPr/>
          </p:nvSpPr>
          <p:spPr>
            <a:xfrm>
              <a:off x="0" y="0"/>
              <a:ext cx="12192000" cy="975360"/>
            </a:xfrm>
            <a:custGeom>
              <a:avLst/>
              <a:gdLst/>
              <a:ahLst/>
              <a:cxnLst/>
              <a:rect l="l" t="t" r="r" b="b"/>
              <a:pathLst>
                <a:path w="12192000" h="975360" extrusionOk="0">
                  <a:moveTo>
                    <a:pt x="0" y="975153"/>
                  </a:moveTo>
                  <a:lnTo>
                    <a:pt x="12192000" y="975153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75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0" y="975153"/>
              <a:ext cx="12192000" cy="76200"/>
            </a:xfrm>
            <a:custGeom>
              <a:avLst/>
              <a:gdLst/>
              <a:ahLst/>
              <a:cxnLst/>
              <a:rect l="l" t="t" r="r" b="b"/>
              <a:pathLst>
                <a:path w="12192000" h="76200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C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0" y="0"/>
              <a:ext cx="1746885" cy="1659889"/>
            </a:xfrm>
            <a:custGeom>
              <a:avLst/>
              <a:gdLst/>
              <a:ahLst/>
              <a:cxnLst/>
              <a:rect l="l" t="t" r="r" b="b"/>
              <a:pathLst>
                <a:path w="1746885" h="1659889" extrusionOk="0">
                  <a:moveTo>
                    <a:pt x="1746753" y="0"/>
                  </a:moveTo>
                  <a:lnTo>
                    <a:pt x="0" y="0"/>
                  </a:lnTo>
                  <a:lnTo>
                    <a:pt x="0" y="1659507"/>
                  </a:lnTo>
                  <a:lnTo>
                    <a:pt x="1746753" y="0"/>
                  </a:lnTo>
                  <a:close/>
                </a:path>
              </a:pathLst>
            </a:custGeom>
            <a:solidFill>
              <a:srgbClr val="CB20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0" y="0"/>
              <a:ext cx="1746885" cy="1659889"/>
            </a:xfrm>
            <a:custGeom>
              <a:avLst/>
              <a:gdLst/>
              <a:ahLst/>
              <a:cxnLst/>
              <a:rect l="l" t="t" r="r" b="b"/>
              <a:pathLst>
                <a:path w="1746885" h="1659889" extrusionOk="0">
                  <a:moveTo>
                    <a:pt x="1746753" y="0"/>
                  </a:moveTo>
                  <a:lnTo>
                    <a:pt x="0" y="1659507"/>
                  </a:lnTo>
                </a:path>
              </a:pathLst>
            </a:custGeom>
            <a:noFill/>
            <a:ln w="76200" cap="flat" cmpd="sng">
              <a:solidFill>
                <a:srgbClr val="FABC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721" y="24714"/>
              <a:ext cx="1643448" cy="16434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2016692" y="85851"/>
            <a:ext cx="9596188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highlight>
                  <a:srgbClr val="C00000"/>
                </a:highlight>
                <a:latin typeface="Calibri"/>
                <a:ea typeface="Calibri"/>
                <a:cs typeface="Calibri"/>
                <a:sym typeface="Calibri"/>
              </a:rPr>
              <a:t>THANK YOU to our Damn Proud Supporters!</a:t>
            </a:r>
            <a:endParaRPr sz="4000" dirty="0">
              <a:solidFill>
                <a:schemeClr val="lt1"/>
              </a:solidFill>
              <a:highlight>
                <a:srgbClr val="C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5106050" y="1224425"/>
            <a:ext cx="5275200" cy="625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 idx="4294967295"/>
          </p:nvPr>
        </p:nvSpPr>
        <p:spPr>
          <a:xfrm>
            <a:off x="1867811" y="167296"/>
            <a:ext cx="5527744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highlight>
                  <a:srgbClr val="C00000"/>
                </a:highlight>
              </a:rPr>
              <a:t>Capital Campaign Update </a:t>
            </a:r>
            <a:endParaRPr sz="4000" dirty="0">
              <a:highlight>
                <a:srgbClr val="C00000"/>
              </a:highlight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8019" y="4356050"/>
            <a:ext cx="6733975" cy="25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/>
          <p:nvPr/>
        </p:nvSpPr>
        <p:spPr>
          <a:xfrm>
            <a:off x="642275" y="1305300"/>
            <a:ext cx="3000000" cy="58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</a:rPr>
              <a:t>Thank You to Our Brothers!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To all the brothers who have pledged and donated to the </a:t>
            </a:r>
            <a:r>
              <a:rPr lang="en-US" sz="1200" b="1">
                <a:solidFill>
                  <a:schemeClr val="lt1"/>
                </a:solidFill>
              </a:rPr>
              <a:t>Damn Proud Campaign</a:t>
            </a:r>
            <a:r>
              <a:rPr lang="en-US" sz="1200">
                <a:solidFill>
                  <a:schemeClr val="lt1"/>
                </a:solidFill>
              </a:rPr>
              <a:t>, we extend our deepest gratitude. Your generosity is a testament to the enduring strength of our brotherhood and our shared commitment to preserving the legacy of Phi Sigma Kappa.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We are also proud to announce that we achieved </a:t>
            </a:r>
            <a:r>
              <a:rPr lang="en-US" sz="1200" b="1">
                <a:solidFill>
                  <a:schemeClr val="lt1"/>
                </a:solidFill>
              </a:rPr>
              <a:t>100% participation from our Board</a:t>
            </a:r>
            <a:r>
              <a:rPr lang="en-US" sz="1200">
                <a:solidFill>
                  <a:schemeClr val="lt1"/>
                </a:solidFill>
              </a:rPr>
              <a:t>, showing our collective determination to strengthen our fraternity for all current and future brothers. Together, we are building a better future for Phi Sigma Kappa – one that honors our past, supports our present, and empowers the generations to come.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Thank you for being a vital part of this journey and for helping us achieve our shared vision for a brighter tomorrow. We couldn’t do it without you!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-Daniel Lourie, 2014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lt1"/>
              </a:solidFill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788" y="1078962"/>
            <a:ext cx="3982200" cy="23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8026" y="1292923"/>
            <a:ext cx="1937529" cy="19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21" y="24714"/>
            <a:ext cx="1643448" cy="164344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1765348" y="253025"/>
            <a:ext cx="76410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lt1"/>
                </a:solidFill>
                <a:highlight>
                  <a:srgbClr val="C00000"/>
                </a:highlight>
                <a:latin typeface="Calibri"/>
                <a:ea typeface="Calibri"/>
                <a:cs typeface="Calibri"/>
                <a:sym typeface="Calibri"/>
              </a:rPr>
              <a:t>Please consider supporting the campaign</a:t>
            </a:r>
            <a:endParaRPr sz="3400">
              <a:solidFill>
                <a:schemeClr val="lt1"/>
              </a:solidFill>
              <a:highlight>
                <a:srgbClr val="C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5545" y="2323071"/>
            <a:ext cx="5983368" cy="39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531824" y="2210308"/>
            <a:ext cx="4873500" cy="29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Pledges payable over 5 years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262890" lvl="0" indent="-228600" algn="l" rtl="0">
              <a:lnSpc>
                <a:spcPct val="90700"/>
              </a:lnSpc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Every donor receives a  beautiful framed lithograph of  the House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PhiSigPSU.com/campaign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2139782" y="0"/>
            <a:ext cx="49704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>
                <a:highlight>
                  <a:srgbClr val="C00000"/>
                </a:highlight>
              </a:rPr>
              <a:t>HOUSE TOUR</a:t>
            </a:r>
            <a:endParaRPr sz="5800">
              <a:highlight>
                <a:srgbClr val="C00000"/>
              </a:highlight>
            </a:endParaRPr>
          </a:p>
        </p:txBody>
      </p:sp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772" y="53689"/>
            <a:ext cx="2360141" cy="78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7"/>
          <p:cNvGrpSpPr/>
          <p:nvPr/>
        </p:nvGrpSpPr>
        <p:grpSpPr>
          <a:xfrm>
            <a:off x="92726" y="53689"/>
            <a:ext cx="12099273" cy="6098578"/>
            <a:chOff x="92726" y="53689"/>
            <a:chExt cx="12099273" cy="6098578"/>
          </a:xfrm>
        </p:grpSpPr>
        <p:pic>
          <p:nvPicPr>
            <p:cNvPr id="208" name="Google Shape;208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78772" y="53689"/>
              <a:ext cx="2360141" cy="784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726" y="1729947"/>
              <a:ext cx="12099273" cy="4422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2016692" y="85851"/>
            <a:ext cx="4765108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highlight>
                  <a:srgbClr val="FF0000"/>
                </a:highlight>
              </a:rPr>
              <a:t>House Tour: Exterior</a:t>
            </a:r>
            <a:endParaRPr sz="4000">
              <a:solidFill>
                <a:schemeClr val="lt1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28"/>
          <p:cNvGrpSpPr/>
          <p:nvPr/>
        </p:nvGrpSpPr>
        <p:grpSpPr>
          <a:xfrm>
            <a:off x="873447" y="53689"/>
            <a:ext cx="10865466" cy="6804310"/>
            <a:chOff x="873447" y="53689"/>
            <a:chExt cx="10865466" cy="6804310"/>
          </a:xfrm>
        </p:grpSpPr>
        <p:pic>
          <p:nvPicPr>
            <p:cNvPr id="216" name="Google Shape;216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78772" y="53689"/>
              <a:ext cx="2360141" cy="784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3447" y="982629"/>
              <a:ext cx="10445103" cy="58753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2016691" y="85851"/>
            <a:ext cx="5037251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highlight>
                  <a:srgbClr val="C00000"/>
                </a:highlight>
              </a:rPr>
              <a:t>House Tour: First Floor</a:t>
            </a:r>
            <a:endParaRPr sz="4000" dirty="0">
              <a:solidFill>
                <a:schemeClr val="lt1"/>
              </a:solidFill>
              <a:highlight>
                <a:srgbClr val="C000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731415" y="168485"/>
            <a:ext cx="75216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highlight>
                  <a:srgbClr val="C00000"/>
                </a:highlight>
              </a:rPr>
              <a:t>Alumni Board Members &amp; Officers</a:t>
            </a:r>
            <a:endParaRPr sz="4000" dirty="0">
              <a:highlight>
                <a:srgbClr val="C00000"/>
              </a:highlight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886676" y="2008125"/>
            <a:ext cx="4321200" cy="4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Board Members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Bill Albertson (1973)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Steve Handwerk (1974)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Martin Barbato (1979)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James Durfee (1980)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David Hyland (1980)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 Jarmul (1981)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Matt Rose (1986)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Joe Mazziotti (2014)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Nick Sandford (2016)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Advisors to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Fred DeCock (1980)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Dan Lourie (2014)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Regis Capoferri (2022)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Chapter Advisor – Mark Robinson (1985)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772" y="53689"/>
            <a:ext cx="2360141" cy="7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 txBox="1">
            <a:spLocks noGrp="1"/>
          </p:cNvSpPr>
          <p:nvPr>
            <p:ph type="title"/>
          </p:nvPr>
        </p:nvSpPr>
        <p:spPr>
          <a:xfrm>
            <a:off x="2016692" y="85851"/>
            <a:ext cx="5004594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highlight>
                  <a:srgbClr val="C00000"/>
                </a:highlight>
              </a:rPr>
              <a:t>House Tour: Kitchen</a:t>
            </a:r>
            <a:endParaRPr sz="4000">
              <a:solidFill>
                <a:schemeClr val="lt1"/>
              </a:solidFill>
              <a:highlight>
                <a:srgbClr val="C00000"/>
              </a:highlight>
            </a:endParaRPr>
          </a:p>
        </p:txBody>
      </p:sp>
      <p:pic>
        <p:nvPicPr>
          <p:cNvPr id="225" name="Google Shape;22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5113" y="860024"/>
            <a:ext cx="9681771" cy="599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772" y="53689"/>
            <a:ext cx="2360141" cy="7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2016691" y="53689"/>
            <a:ext cx="5048137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highlight>
                  <a:srgbClr val="C00000"/>
                </a:highlight>
              </a:rPr>
              <a:t>House Tour: Basement</a:t>
            </a:r>
            <a:endParaRPr sz="4000" dirty="0">
              <a:solidFill>
                <a:schemeClr val="lt1"/>
              </a:solidFill>
              <a:highlight>
                <a:srgbClr val="C00000"/>
              </a:highlight>
            </a:endParaRPr>
          </a:p>
        </p:txBody>
      </p:sp>
      <p:pic>
        <p:nvPicPr>
          <p:cNvPr id="232" name="Google Shape;23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030" y="1097643"/>
            <a:ext cx="11059884" cy="576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772" y="53689"/>
            <a:ext cx="2360141" cy="7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1"/>
          <p:cNvSpPr txBox="1">
            <a:spLocks noGrp="1"/>
          </p:cNvSpPr>
          <p:nvPr>
            <p:ph type="title"/>
          </p:nvPr>
        </p:nvSpPr>
        <p:spPr>
          <a:xfrm>
            <a:off x="1991292" y="85851"/>
            <a:ext cx="5762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highlight>
                  <a:srgbClr val="C00000"/>
                </a:highlight>
              </a:rPr>
              <a:t>House Tour: 2</a:t>
            </a:r>
            <a:r>
              <a:rPr lang="en-US" sz="4050" baseline="30000">
                <a:solidFill>
                  <a:schemeClr val="lt1"/>
                </a:solidFill>
                <a:highlight>
                  <a:srgbClr val="C00000"/>
                </a:highlight>
              </a:rPr>
              <a:t>nd </a:t>
            </a:r>
            <a:r>
              <a:rPr lang="en-US" sz="4000">
                <a:solidFill>
                  <a:schemeClr val="lt1"/>
                </a:solidFill>
                <a:highlight>
                  <a:srgbClr val="C00000"/>
                </a:highlight>
              </a:rPr>
              <a:t>&amp; 3</a:t>
            </a:r>
            <a:r>
              <a:rPr lang="en-US" sz="4050" baseline="30000">
                <a:solidFill>
                  <a:schemeClr val="lt1"/>
                </a:solidFill>
                <a:highlight>
                  <a:srgbClr val="C00000"/>
                </a:highlight>
              </a:rPr>
              <a:t>rd </a:t>
            </a:r>
            <a:r>
              <a:rPr lang="en-US" sz="4000">
                <a:solidFill>
                  <a:schemeClr val="lt1"/>
                </a:solidFill>
                <a:highlight>
                  <a:srgbClr val="C00000"/>
                </a:highlight>
              </a:rPr>
              <a:t>Floors</a:t>
            </a:r>
            <a:endParaRPr sz="4000">
              <a:solidFill>
                <a:schemeClr val="lt1"/>
              </a:solidFill>
              <a:highlight>
                <a:srgbClr val="C00000"/>
              </a:highlight>
            </a:endParaRPr>
          </a:p>
        </p:txBody>
      </p:sp>
      <p:pic>
        <p:nvPicPr>
          <p:cNvPr id="239" name="Google Shape;23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145" y="1040875"/>
            <a:ext cx="11293748" cy="5725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772" y="53689"/>
            <a:ext cx="2360141" cy="7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xfrm>
            <a:off x="2016691" y="85851"/>
            <a:ext cx="5777479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highlight>
                  <a:srgbClr val="C00000"/>
                </a:highlight>
              </a:rPr>
              <a:t>House Tour: Alumni Room</a:t>
            </a:r>
            <a:endParaRPr sz="4000" dirty="0">
              <a:solidFill>
                <a:schemeClr val="lt1"/>
              </a:solidFill>
              <a:highlight>
                <a:srgbClr val="C00000"/>
              </a:highlight>
            </a:endParaRPr>
          </a:p>
        </p:txBody>
      </p:sp>
      <p:pic>
        <p:nvPicPr>
          <p:cNvPr id="246" name="Google Shape;24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045" y="1064352"/>
            <a:ext cx="10075908" cy="5793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/>
          <p:nvPr/>
        </p:nvSpPr>
        <p:spPr>
          <a:xfrm>
            <a:off x="0" y="1051353"/>
            <a:ext cx="12192000" cy="5807075"/>
          </a:xfrm>
          <a:custGeom>
            <a:avLst/>
            <a:gdLst/>
            <a:ahLst/>
            <a:cxnLst/>
            <a:rect l="l" t="t" r="r" b="b"/>
            <a:pathLst>
              <a:path w="12192000" h="5807075" extrusionOk="0">
                <a:moveTo>
                  <a:pt x="0" y="5806646"/>
                </a:moveTo>
                <a:lnTo>
                  <a:pt x="12192000" y="5806646"/>
                </a:lnTo>
                <a:lnTo>
                  <a:pt x="12192000" y="0"/>
                </a:lnTo>
                <a:lnTo>
                  <a:pt x="0" y="0"/>
                </a:lnTo>
                <a:lnTo>
                  <a:pt x="0" y="5806646"/>
                </a:lnTo>
                <a:close/>
              </a:path>
            </a:pathLst>
          </a:custGeom>
          <a:solidFill>
            <a:srgbClr val="001E4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2" name="Google Shape;252;p33"/>
          <p:cNvGrpSpPr/>
          <p:nvPr/>
        </p:nvGrpSpPr>
        <p:grpSpPr>
          <a:xfrm>
            <a:off x="0" y="0"/>
            <a:ext cx="12192000" cy="1659889"/>
            <a:chOff x="0" y="0"/>
            <a:chExt cx="12192000" cy="1659889"/>
          </a:xfrm>
        </p:grpSpPr>
        <p:sp>
          <p:nvSpPr>
            <p:cNvPr id="253" name="Google Shape;253;p33"/>
            <p:cNvSpPr/>
            <p:nvPr/>
          </p:nvSpPr>
          <p:spPr>
            <a:xfrm>
              <a:off x="0" y="0"/>
              <a:ext cx="12192000" cy="975360"/>
            </a:xfrm>
            <a:custGeom>
              <a:avLst/>
              <a:gdLst/>
              <a:ahLst/>
              <a:cxnLst/>
              <a:rect l="l" t="t" r="r" b="b"/>
              <a:pathLst>
                <a:path w="12192000" h="975360" extrusionOk="0">
                  <a:moveTo>
                    <a:pt x="0" y="975153"/>
                  </a:moveTo>
                  <a:lnTo>
                    <a:pt x="12192000" y="975153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75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3"/>
            <p:cNvSpPr/>
            <p:nvPr/>
          </p:nvSpPr>
          <p:spPr>
            <a:xfrm>
              <a:off x="0" y="975153"/>
              <a:ext cx="12192000" cy="76200"/>
            </a:xfrm>
            <a:custGeom>
              <a:avLst/>
              <a:gdLst/>
              <a:ahLst/>
              <a:cxnLst/>
              <a:rect l="l" t="t" r="r" b="b"/>
              <a:pathLst>
                <a:path w="12192000" h="76200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C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0" y="0"/>
              <a:ext cx="1746885" cy="1659889"/>
            </a:xfrm>
            <a:custGeom>
              <a:avLst/>
              <a:gdLst/>
              <a:ahLst/>
              <a:cxnLst/>
              <a:rect l="l" t="t" r="r" b="b"/>
              <a:pathLst>
                <a:path w="1746885" h="1659889" extrusionOk="0">
                  <a:moveTo>
                    <a:pt x="1746753" y="0"/>
                  </a:moveTo>
                  <a:lnTo>
                    <a:pt x="0" y="0"/>
                  </a:lnTo>
                  <a:lnTo>
                    <a:pt x="0" y="1659507"/>
                  </a:lnTo>
                  <a:lnTo>
                    <a:pt x="1746753" y="0"/>
                  </a:lnTo>
                  <a:close/>
                </a:path>
              </a:pathLst>
            </a:custGeom>
            <a:solidFill>
              <a:srgbClr val="CB20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0" y="0"/>
              <a:ext cx="1746885" cy="1659889"/>
            </a:xfrm>
            <a:custGeom>
              <a:avLst/>
              <a:gdLst/>
              <a:ahLst/>
              <a:cxnLst/>
              <a:rect l="l" t="t" r="r" b="b"/>
              <a:pathLst>
                <a:path w="1746885" h="1659889" extrusionOk="0">
                  <a:moveTo>
                    <a:pt x="1746753" y="0"/>
                  </a:moveTo>
                  <a:lnTo>
                    <a:pt x="0" y="1659507"/>
                  </a:lnTo>
                </a:path>
              </a:pathLst>
            </a:custGeom>
            <a:noFill/>
            <a:ln w="76200" cap="flat" cmpd="sng">
              <a:solidFill>
                <a:srgbClr val="FABC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7" name="Google Shape;257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78772" y="53689"/>
              <a:ext cx="2360141" cy="7841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2016702" y="85850"/>
            <a:ext cx="72033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  <a:highlight>
                  <a:srgbClr val="C00000"/>
                </a:highlight>
              </a:rPr>
              <a:t>House Tour: Outdoor Space &amp; Crest!</a:t>
            </a:r>
            <a:endParaRPr sz="3800">
              <a:solidFill>
                <a:schemeClr val="lt1"/>
              </a:solidFill>
              <a:highlight>
                <a:srgbClr val="C00000"/>
              </a:highlight>
            </a:endParaRPr>
          </a:p>
        </p:txBody>
      </p:sp>
      <p:pic>
        <p:nvPicPr>
          <p:cNvPr id="259" name="Google Shape;25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82350"/>
            <a:ext cx="11871814" cy="52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>
          <a:extLst>
            <a:ext uri="{FF2B5EF4-FFF2-40B4-BE49-F238E27FC236}">
              <a16:creationId xmlns:a16="http://schemas.microsoft.com/office/drawing/2014/main" id="{E95020D9-C06A-DE56-D021-7517013C0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>
            <a:extLst>
              <a:ext uri="{FF2B5EF4-FFF2-40B4-BE49-F238E27FC236}">
                <a16:creationId xmlns:a16="http://schemas.microsoft.com/office/drawing/2014/main" id="{197CA378-EDE3-4469-6160-78A3D5F1C5E4}"/>
              </a:ext>
            </a:extLst>
          </p:cNvPr>
          <p:cNvSpPr txBox="1"/>
          <p:nvPr/>
        </p:nvSpPr>
        <p:spPr>
          <a:xfrm>
            <a:off x="2193936" y="178899"/>
            <a:ext cx="12351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2F2F2"/>
                </a:solidFill>
                <a:highlight>
                  <a:srgbClr val="C00000"/>
                </a:highlight>
                <a:latin typeface="Calibri"/>
                <a:ea typeface="Calibri"/>
                <a:cs typeface="Calibri"/>
                <a:sym typeface="Calibri"/>
              </a:rPr>
              <a:t>Q &amp; A</a:t>
            </a:r>
            <a:endParaRPr sz="4000">
              <a:solidFill>
                <a:schemeClr val="dk1"/>
              </a:solidFill>
              <a:highlight>
                <a:srgbClr val="C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6821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>
          <a:extLst>
            <a:ext uri="{FF2B5EF4-FFF2-40B4-BE49-F238E27FC236}">
              <a16:creationId xmlns:a16="http://schemas.microsoft.com/office/drawing/2014/main" id="{EA9E13DD-E8DE-D45E-AE9D-E916C8B2A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>
            <a:extLst>
              <a:ext uri="{FF2B5EF4-FFF2-40B4-BE49-F238E27FC236}">
                <a16:creationId xmlns:a16="http://schemas.microsoft.com/office/drawing/2014/main" id="{9BC09C16-DAB7-F02C-7947-C3BFDC1CB3EF}"/>
              </a:ext>
            </a:extLst>
          </p:cNvPr>
          <p:cNvSpPr txBox="1"/>
          <p:nvPr/>
        </p:nvSpPr>
        <p:spPr>
          <a:xfrm>
            <a:off x="2193935" y="178899"/>
            <a:ext cx="5905035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2F2F2"/>
                </a:solidFill>
                <a:highlight>
                  <a:srgbClr val="C00000"/>
                </a:highlight>
                <a:latin typeface="Calibri"/>
                <a:ea typeface="Calibri"/>
                <a:cs typeface="Calibri"/>
                <a:sym typeface="Calibri"/>
              </a:rPr>
              <a:t>Closing Comments</a:t>
            </a:r>
            <a:endParaRPr sz="4000" dirty="0">
              <a:solidFill>
                <a:schemeClr val="dk1"/>
              </a:solidFill>
              <a:highlight>
                <a:srgbClr val="C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77292-A9CD-8B0B-3699-BD83AB69437B}"/>
              </a:ext>
            </a:extLst>
          </p:cNvPr>
          <p:cNvSpPr txBox="1"/>
          <p:nvPr/>
        </p:nvSpPr>
        <p:spPr>
          <a:xfrm>
            <a:off x="751114" y="1611086"/>
            <a:ext cx="10515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Help Us All Stay Connected: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	Get your current email address, cell phone number, and mailing address 	information to Elevate (Emily O'Neill) at 	</a:t>
            </a:r>
            <a:r>
              <a:rPr lang="en-US" sz="2000" dirty="0">
                <a:solidFill>
                  <a:schemeClr val="bg1"/>
                </a:solidFill>
                <a:hlinkClick r:id="rId3"/>
              </a:rPr>
              <a:t>eoneill@elevateims.com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	Keep your Elevate Profile current.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	Send notices of life changes (e.g., family, professional) to Elevate.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Volunteer: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	Become an Advisor, help on a Special Project, and/or join the Board.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	Bring your Time, Talent, and/or Treasure.  You are needed.  Give 	something.</a:t>
            </a:r>
          </a:p>
        </p:txBody>
      </p:sp>
    </p:spTree>
    <p:extLst>
      <p:ext uri="{BB962C8B-B14F-4D97-AF65-F5344CB8AC3E}">
        <p14:creationId xmlns:p14="http://schemas.microsoft.com/office/powerpoint/2010/main" val="131805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650325" y="189200"/>
            <a:ext cx="75903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highlight>
                  <a:srgbClr val="C00000"/>
                </a:highlight>
              </a:rPr>
              <a:t>Actives Executive Board &amp; Other Leaders</a:t>
            </a:r>
            <a:endParaRPr sz="3400">
              <a:highlight>
                <a:srgbClr val="C00000"/>
              </a:highlight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566550" y="1531350"/>
            <a:ext cx="5724900" cy="3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225" rIns="0" bIns="0" anchor="t" anchorCtr="0">
            <a:sp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President - Evan Scarton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Vice President-Luca Mastroberardino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Treasurer- Ethan Schlatner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Secretary- Thomas McCue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Inductor-  Sean Reed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Sentinel- Evan Pennock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Alumni Relations – Jasper Abrahams</a:t>
            </a:r>
            <a:endParaRPr sz="2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House Manager- Shaun Whistler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1975039" y="147760"/>
            <a:ext cx="6592018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highlight>
                  <a:srgbClr val="C00000"/>
                </a:highlight>
              </a:rPr>
              <a:t>General Membership Elections</a:t>
            </a:r>
            <a:endParaRPr sz="4000" dirty="0">
              <a:highlight>
                <a:srgbClr val="C00000"/>
              </a:highlight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916939" y="1813068"/>
            <a:ext cx="4692600" cy="46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000" rIns="0" bIns="0" anchor="t" anchorCtr="0">
            <a:sp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Members up for vote (3-year terms)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Bill Albertson</a:t>
            </a:r>
          </a:p>
          <a:p>
            <a:pPr marL="698500" marR="0" lvl="1" indent="-228600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Nick Sanford</a:t>
            </a:r>
          </a:p>
          <a:p>
            <a:pPr marL="698500" marR="0" lvl="1" indent="-228600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Dan Lourie (for David Hyland’s seat)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Officers (1-year terms)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Martin Barbato – President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Matt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Rose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– Vice President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Jarmul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– Treasurer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Joe Mazziotti – Secretary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New Advisers – Peter Spiotta (‘20), Bruce McKinney (‘78), Ron Manning (‘69)</a:t>
            </a:r>
          </a:p>
          <a:p>
            <a:pPr marL="2413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Additional Nominations?</a:t>
            </a:r>
          </a:p>
          <a:p>
            <a:pPr marL="2413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2297450" y="178835"/>
            <a:ext cx="350391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highlight>
                  <a:srgbClr val="C00000"/>
                </a:highlight>
              </a:rPr>
              <a:t>State of Actives</a:t>
            </a:r>
            <a:endParaRPr sz="4000" dirty="0">
              <a:highlight>
                <a:srgbClr val="C00000"/>
              </a:highlight>
            </a:endParaRPr>
          </a:p>
        </p:txBody>
      </p:sp>
      <p:sp>
        <p:nvSpPr>
          <p:cNvPr id="92" name="Google Shape;92;p12"/>
          <p:cNvSpPr txBox="1"/>
          <p:nvPr/>
        </p:nvSpPr>
        <p:spPr>
          <a:xfrm>
            <a:off x="1385614" y="1445708"/>
            <a:ext cx="7314600" cy="522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55600" marR="0" lvl="0" indent="-342900" algn="l" rtl="0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By the Numbers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353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 Actives </a:t>
            </a: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- 39</a:t>
            </a:r>
            <a:endParaRPr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3535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In-house Actives </a:t>
            </a: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18</a:t>
            </a:r>
            <a:endParaRPr sz="19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3535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•"/>
            </a:pP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freshman rush in the Fall</a:t>
            </a:r>
            <a:endParaRPr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3535" algn="l" rtl="0">
              <a:lnSpc>
                <a:spcPct val="10789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Pledge Class of</a:t>
            </a: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8</a:t>
            </a:r>
            <a:endParaRPr sz="19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Action Plan on Verge of completion</a:t>
            </a:r>
            <a:endParaRPr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THON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353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•"/>
            </a:pP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Thon Chairs working hard to get the ball rolling</a:t>
            </a:r>
            <a:endParaRPr sz="19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353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•"/>
            </a:pP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Many events scheduled for this semester</a:t>
            </a:r>
          </a:p>
          <a:p>
            <a:pPr marL="812800" marR="0" lvl="1" indent="-34353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•"/>
            </a:pP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Top 10 in Greek Orgs for Money Raised Last THON</a:t>
            </a:r>
            <a:endParaRPr sz="19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•"/>
            </a:pP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Philanthropy </a:t>
            </a:r>
            <a:endParaRPr sz="19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•"/>
            </a:pP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Breast Cancer Awareness</a:t>
            </a:r>
            <a:endParaRPr sz="19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•"/>
            </a:pP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Raised nearly $1000</a:t>
            </a:r>
            <a:endParaRPr sz="19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Donor Drive</a:t>
            </a:r>
          </a:p>
          <a:p>
            <a:pPr marL="12700" lvl="2">
              <a:lnSpc>
                <a:spcPct val="112500"/>
              </a:lnSpc>
              <a:buClr>
                <a:srgbClr val="FFFFFF"/>
              </a:buClr>
              <a:buSzPts val="2000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donate.thon.org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/events/4343</a:t>
            </a: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1618325" y="220250"/>
            <a:ext cx="7601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highlight>
                  <a:srgbClr val="C00000"/>
                </a:highlight>
              </a:rPr>
              <a:t>Treasurer’s Report - Year Ended 7/31/25 </a:t>
            </a:r>
            <a:endParaRPr sz="3600" dirty="0">
              <a:highlight>
                <a:srgbClr val="C00000"/>
              </a:highlight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916950" y="1831500"/>
            <a:ext cx="9485100" cy="417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975" rIns="0" bIns="0" anchor="t" anchorCtr="0">
            <a:sp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Results of Operations</a:t>
            </a:r>
            <a:endParaRPr sz="2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lvl="1" indent="-228600" algn="l" rtl="0">
              <a:spcBef>
                <a:spcPts val="229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Housing operations - $(29,600)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lvl="1" indent="-228600" algn="l" rtl="0">
              <a:spcBef>
                <a:spcPts val="229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Alumni communications - $6,500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lvl="1" indent="-228600" algn="l" rtl="0">
              <a:spcBef>
                <a:spcPts val="229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Fundraising - $60,000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Expenditures for Capital Projects</a:t>
            </a:r>
            <a:endParaRPr sz="2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lvl="1" indent="-228600" algn="l" rtl="0">
              <a:spcBef>
                <a:spcPts val="229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Total - $20,700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lvl="1" indent="-228600" algn="l" rtl="0">
              <a:spcBef>
                <a:spcPts val="229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Patio, HVAC, technology, kitchen</a:t>
            </a:r>
            <a:endParaRPr sz="2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Financial Position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Cash on hand - $$278,300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5080" lvl="1" indent="-228600" algn="l" rtl="0">
              <a:lnSpc>
                <a:spcPct val="107916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debt - the m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ortgage was 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paid in full in November 2023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1829575" y="108857"/>
            <a:ext cx="5278795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highlight>
                  <a:srgbClr val="C00000"/>
                </a:highlight>
              </a:rPr>
              <a:t>House Committee Report</a:t>
            </a:r>
            <a:endParaRPr sz="4000" dirty="0">
              <a:highlight>
                <a:srgbClr val="C00000"/>
              </a:highlight>
            </a:endParaRPr>
          </a:p>
        </p:txBody>
      </p:sp>
      <p:sp>
        <p:nvSpPr>
          <p:cNvPr id="2" name="Google Shape;118;p16">
            <a:extLst>
              <a:ext uri="{FF2B5EF4-FFF2-40B4-BE49-F238E27FC236}">
                <a16:creationId xmlns:a16="http://schemas.microsoft.com/office/drawing/2014/main" id="{42F4FDD4-054A-1C47-39FF-90FF27BCF111}"/>
              </a:ext>
            </a:extLst>
          </p:cNvPr>
          <p:cNvSpPr txBox="1"/>
          <p:nvPr/>
        </p:nvSpPr>
        <p:spPr>
          <a:xfrm>
            <a:off x="914400" y="1905000"/>
            <a:ext cx="8042400" cy="431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975" rIns="0" bIns="0" anchor="t" anchorCtr="0">
            <a:spAutoFit/>
          </a:bodyPr>
          <a:lstStyle/>
          <a:p>
            <a:pPr marL="2667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State of the House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23900" marR="0" lvl="1" indent="-229234" algn="l" rtl="0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House is in good shape - Nittany Co-op continues weekly inspections and facilitates repairs.</a:t>
            </a:r>
          </a:p>
          <a:p>
            <a:pPr marL="723900" marR="0" lvl="1" indent="-229234" algn="l" rtl="0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General operating systems functioning well.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23900" marR="0" lvl="1" indent="-22923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Capital Projects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1100" marR="0" lvl="2" indent="-229235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Installed new video surveilance security system.</a:t>
            </a:r>
          </a:p>
          <a:p>
            <a:pPr marL="1181100" marR="0" lvl="2" indent="-229235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Installed new electronic door locks</a:t>
            </a: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1100" marR="0" lvl="2" indent="-229235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Replacement of flooring for 2</a:t>
            </a:r>
            <a:r>
              <a:rPr lang="en-US" sz="20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3</a:t>
            </a:r>
            <a:r>
              <a:rPr lang="en-US" sz="20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floor halls scheduled for the summer of 2026</a:t>
            </a:r>
          </a:p>
          <a:p>
            <a:pPr marL="1181100" marR="0" lvl="2" indent="-229235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Received scaled down quote for kitchen. Includes new range, deep fryer, hood with fire suppression system, and make up air unit.</a:t>
            </a: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2126450" y="239485"/>
            <a:ext cx="4655349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highlight>
                  <a:srgbClr val="C00000"/>
                </a:highlight>
              </a:rPr>
              <a:t>President’s Report</a:t>
            </a:r>
            <a:endParaRPr sz="4000" dirty="0">
              <a:highlight>
                <a:srgbClr val="C00000"/>
              </a:highlight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848650" y="1242875"/>
            <a:ext cx="11133900" cy="51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41300" marR="0" lvl="0" indent="-22860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State of the Alumni – By the Numbers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10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 of 1,017 living alumni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Have valid email for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469 alumni 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regular mail addresses for 7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alumni.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Have valid cell phone numbers for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672 alumni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9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Please ensure your information is current.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Please help with missing brothers.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12083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Help Us All Stay Connected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Get your current address information to Emily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Wanner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at: </a:t>
            </a:r>
            <a:r>
              <a:rPr lang="en-US" sz="24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eoneill@elevateims.com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1074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Keep your Alumni Profile current.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Send notices of life changes (e.g., family, professional) to Emily.</a:t>
            </a:r>
            <a:endParaRPr sz="2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Opt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to accept text messaging from PSK/Elevate</a:t>
            </a: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 Portal: </a:t>
            </a:r>
            <a:r>
              <a:rPr lang="en-US" sz="24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www.PhiSigPSU.com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1625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Future Events/Celebration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100 years of Kappa Mansion – February 21, 2027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13176</TotalTime>
  <Words>2145</Words>
  <Application>Microsoft Office PowerPoint</Application>
  <PresentationFormat>Widescreen</PresentationFormat>
  <Paragraphs>272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Noto Sans Symbols</vt:lpstr>
      <vt:lpstr>Office Theme</vt:lpstr>
      <vt:lpstr> 2025 Annual Meeting</vt:lpstr>
      <vt:lpstr>Meeting Agenda</vt:lpstr>
      <vt:lpstr>Alumni Board Members &amp; Officers</vt:lpstr>
      <vt:lpstr>Actives Executive Board &amp; Other Leaders</vt:lpstr>
      <vt:lpstr>General Membership Elections</vt:lpstr>
      <vt:lpstr>State of Actives</vt:lpstr>
      <vt:lpstr>Treasurer’s Report - Year Ended 7/31/25 </vt:lpstr>
      <vt:lpstr>House Committee Report</vt:lpstr>
      <vt:lpstr>President’s Report</vt:lpstr>
      <vt:lpstr>PowerPoint Presentation</vt:lpstr>
      <vt:lpstr>President’s Report: Towards Turnkey Operations</vt:lpstr>
      <vt:lpstr>President’s Report: Looking to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ALUMNI-ACTIVES COMMITTEE</vt:lpstr>
      <vt:lpstr>Capital Campaign Update</vt:lpstr>
      <vt:lpstr>Capital Campaign Update </vt:lpstr>
      <vt:lpstr>PowerPoint Presentation</vt:lpstr>
      <vt:lpstr>Outdoor Space &amp; Crest</vt:lpstr>
      <vt:lpstr>Kitchen Project: Requires Additional Support</vt:lpstr>
      <vt:lpstr>THANK YOU to our Damn Proud Supporters!</vt:lpstr>
      <vt:lpstr>Capital Campaign Update </vt:lpstr>
      <vt:lpstr>Please consider supporting the campaign</vt:lpstr>
      <vt:lpstr>HOUSE TOUR</vt:lpstr>
      <vt:lpstr>House Tour: Exterior</vt:lpstr>
      <vt:lpstr>House Tour: First Floor</vt:lpstr>
      <vt:lpstr>House Tour: Kitchen</vt:lpstr>
      <vt:lpstr>House Tour: Basement</vt:lpstr>
      <vt:lpstr>House Tour: 2nd &amp; 3rd Floors</vt:lpstr>
      <vt:lpstr>House Tour: Alumni Room</vt:lpstr>
      <vt:lpstr>House Tour: Outdoor Space &amp; Crest!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Annual Meeting</dc:title>
  <dc:creator>Martin Barbato</dc:creator>
  <cp:lastModifiedBy>Daniel Lourie</cp:lastModifiedBy>
  <cp:revision>31</cp:revision>
  <dcterms:modified xsi:type="dcterms:W3CDTF">2025-10-11T14:27:15Z</dcterms:modified>
</cp:coreProperties>
</file>