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32"/>
  </p:notesMasterIdLst>
  <p:sldIdLst>
    <p:sldId id="256" r:id="rId2"/>
    <p:sldId id="257" r:id="rId3"/>
    <p:sldId id="258" r:id="rId4"/>
    <p:sldId id="308" r:id="rId5"/>
    <p:sldId id="259" r:id="rId6"/>
    <p:sldId id="315" r:id="rId7"/>
    <p:sldId id="260" r:id="rId8"/>
    <p:sldId id="307" r:id="rId9"/>
    <p:sldId id="261" r:id="rId10"/>
    <p:sldId id="318" r:id="rId11"/>
    <p:sldId id="319" r:id="rId12"/>
    <p:sldId id="320" r:id="rId13"/>
    <p:sldId id="321" r:id="rId14"/>
    <p:sldId id="322" r:id="rId15"/>
    <p:sldId id="264" r:id="rId16"/>
    <p:sldId id="265" r:id="rId17"/>
    <p:sldId id="266" r:id="rId18"/>
    <p:sldId id="306" r:id="rId19"/>
    <p:sldId id="309" r:id="rId20"/>
    <p:sldId id="313" r:id="rId21"/>
    <p:sldId id="311" r:id="rId22"/>
    <p:sldId id="314" r:id="rId23"/>
    <p:sldId id="312" r:id="rId24"/>
    <p:sldId id="316" r:id="rId25"/>
    <p:sldId id="317" r:id="rId26"/>
    <p:sldId id="272" r:id="rId27"/>
    <p:sldId id="273" r:id="rId28"/>
    <p:sldId id="274" r:id="rId29"/>
    <p:sldId id="285" r:id="rId30"/>
    <p:sldId id="286" r:id="rId31"/>
  </p:sldIdLst>
  <p:sldSz cx="12192000" cy="6858000"/>
  <p:notesSz cx="12192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59"/>
    <p:restoredTop sz="94629"/>
  </p:normalViewPr>
  <p:slideViewPr>
    <p:cSldViewPr snapToGrid="0">
      <p:cViewPr varScale="1">
        <p:scale>
          <a:sx n="63" d="100"/>
          <a:sy n="63" d="100"/>
        </p:scale>
        <p:origin x="868" y="5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p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1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8: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7" name="Google Shape;167;p1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9: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05fe5215d4_0_2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05fe5215d4_0_2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1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a:extLst>
            <a:ext uri="{FF2B5EF4-FFF2-40B4-BE49-F238E27FC236}">
              <a16:creationId xmlns:a16="http://schemas.microsoft.com/office/drawing/2014/main" id="{221028A1-91A3-5EC0-EA78-A35FE30FB9B6}"/>
            </a:ext>
          </a:extLst>
        </p:cNvPr>
        <p:cNvGrpSpPr/>
        <p:nvPr/>
      </p:nvGrpSpPr>
      <p:grpSpPr>
        <a:xfrm>
          <a:off x="0" y="0"/>
          <a:ext cx="0" cy="0"/>
          <a:chOff x="0" y="0"/>
          <a:chExt cx="0" cy="0"/>
        </a:xfrm>
      </p:grpSpPr>
      <p:sp>
        <p:nvSpPr>
          <p:cNvPr id="261" name="Google Shape;261;p25:notes">
            <a:extLst>
              <a:ext uri="{FF2B5EF4-FFF2-40B4-BE49-F238E27FC236}">
                <a16:creationId xmlns:a16="http://schemas.microsoft.com/office/drawing/2014/main" id="{20A69601-FF44-3561-29E5-759327A0FF5D}"/>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25:notes">
            <a:extLst>
              <a:ext uri="{FF2B5EF4-FFF2-40B4-BE49-F238E27FC236}">
                <a16:creationId xmlns:a16="http://schemas.microsoft.com/office/drawing/2014/main" id="{A221F0BD-19CD-C6B6-8539-4C4F83A841A8}"/>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7136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a:extLst>
            <a:ext uri="{FF2B5EF4-FFF2-40B4-BE49-F238E27FC236}">
              <a16:creationId xmlns:a16="http://schemas.microsoft.com/office/drawing/2014/main" id="{972A3D32-70B3-1338-735F-A247779BE5E7}"/>
            </a:ext>
          </a:extLst>
        </p:cNvPr>
        <p:cNvGrpSpPr/>
        <p:nvPr/>
      </p:nvGrpSpPr>
      <p:grpSpPr>
        <a:xfrm>
          <a:off x="0" y="0"/>
          <a:ext cx="0" cy="0"/>
          <a:chOff x="0" y="0"/>
          <a:chExt cx="0" cy="0"/>
        </a:xfrm>
      </p:grpSpPr>
      <p:sp>
        <p:nvSpPr>
          <p:cNvPr id="261" name="Google Shape;261;p25:notes">
            <a:extLst>
              <a:ext uri="{FF2B5EF4-FFF2-40B4-BE49-F238E27FC236}">
                <a16:creationId xmlns:a16="http://schemas.microsoft.com/office/drawing/2014/main" id="{55992455-4D0A-1C3D-AE2C-65375A62BD57}"/>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25:notes">
            <a:extLst>
              <a:ext uri="{FF2B5EF4-FFF2-40B4-BE49-F238E27FC236}">
                <a16:creationId xmlns:a16="http://schemas.microsoft.com/office/drawing/2014/main" id="{C4F2003D-97A4-7504-DA48-4280EB9DD018}"/>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764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D9EE032F-8AD7-093F-DDAB-434AB97941B2}"/>
            </a:ext>
          </a:extLst>
        </p:cNvPr>
        <p:cNvGrpSpPr/>
        <p:nvPr/>
      </p:nvGrpSpPr>
      <p:grpSpPr>
        <a:xfrm>
          <a:off x="0" y="0"/>
          <a:ext cx="0" cy="0"/>
          <a:chOff x="0" y="0"/>
          <a:chExt cx="0" cy="0"/>
        </a:xfrm>
      </p:grpSpPr>
      <p:sp>
        <p:nvSpPr>
          <p:cNvPr id="70" name="Google Shape;70;p3:notes">
            <a:extLst>
              <a:ext uri="{FF2B5EF4-FFF2-40B4-BE49-F238E27FC236}">
                <a16:creationId xmlns:a16="http://schemas.microsoft.com/office/drawing/2014/main" id="{E9E4579D-5C8C-EFA0-7AB9-39E4489521A7}"/>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3:notes">
            <a:extLst>
              <a:ext uri="{FF2B5EF4-FFF2-40B4-BE49-F238E27FC236}">
                <a16:creationId xmlns:a16="http://schemas.microsoft.com/office/drawing/2014/main" id="{C73A8BCD-177D-5A5C-24E8-040B0C0D2A55}"/>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6311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B179BD90-4A8F-FACD-6CFF-5E7B6C90C935}"/>
            </a:ext>
          </a:extLst>
        </p:cNvPr>
        <p:cNvGrpSpPr/>
        <p:nvPr/>
      </p:nvGrpSpPr>
      <p:grpSpPr>
        <a:xfrm>
          <a:off x="0" y="0"/>
          <a:ext cx="0" cy="0"/>
          <a:chOff x="0" y="0"/>
          <a:chExt cx="0" cy="0"/>
        </a:xfrm>
      </p:grpSpPr>
      <p:sp>
        <p:nvSpPr>
          <p:cNvPr id="76" name="Google Shape;76;p5:notes">
            <a:extLst>
              <a:ext uri="{FF2B5EF4-FFF2-40B4-BE49-F238E27FC236}">
                <a16:creationId xmlns:a16="http://schemas.microsoft.com/office/drawing/2014/main" id="{2202D8FA-DFAB-BADA-7A03-60EA1CC2EABF}"/>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5:notes">
            <a:extLst>
              <a:ext uri="{FF2B5EF4-FFF2-40B4-BE49-F238E27FC236}">
                <a16:creationId xmlns:a16="http://schemas.microsoft.com/office/drawing/2014/main" id="{EBEDA1D4-6CCA-FE80-AAF5-A9A99D93462D}"/>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6530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a:extLst>
            <a:ext uri="{FF2B5EF4-FFF2-40B4-BE49-F238E27FC236}">
              <a16:creationId xmlns:a16="http://schemas.microsoft.com/office/drawing/2014/main" id="{4A64573F-36D5-8A28-E4A1-039834BECC09}"/>
            </a:ext>
          </a:extLst>
        </p:cNvPr>
        <p:cNvGrpSpPr/>
        <p:nvPr/>
      </p:nvGrpSpPr>
      <p:grpSpPr>
        <a:xfrm>
          <a:off x="0" y="0"/>
          <a:ext cx="0" cy="0"/>
          <a:chOff x="0" y="0"/>
          <a:chExt cx="0" cy="0"/>
        </a:xfrm>
      </p:grpSpPr>
      <p:sp>
        <p:nvSpPr>
          <p:cNvPr id="82" name="Google Shape;82;p6:notes">
            <a:extLst>
              <a:ext uri="{FF2B5EF4-FFF2-40B4-BE49-F238E27FC236}">
                <a16:creationId xmlns:a16="http://schemas.microsoft.com/office/drawing/2014/main" id="{91F0FF2F-90E8-2C0A-6768-244AA90FFD79}"/>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6:notes">
            <a:extLst>
              <a:ext uri="{FF2B5EF4-FFF2-40B4-BE49-F238E27FC236}">
                <a16:creationId xmlns:a16="http://schemas.microsoft.com/office/drawing/2014/main" id="{6B2DFBBC-E13C-9E06-83C7-5028D39154A4}"/>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858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nly" type="obj">
  <p:cSld name="OBJECT">
    <p:bg>
      <p:bgPr>
        <a:solidFill>
          <a:schemeClr val="lt1"/>
        </a:solidFill>
        <a:effectLst/>
      </p:bgPr>
    </p:bg>
    <p:spTree>
      <p:nvGrpSpPr>
        <p:cNvPr id="1" name="Shape 17"/>
        <p:cNvGrpSpPr/>
        <p:nvPr/>
      </p:nvGrpSpPr>
      <p:grpSpPr>
        <a:xfrm>
          <a:off x="0" y="0"/>
          <a:ext cx="0" cy="0"/>
          <a:chOff x="0" y="0"/>
          <a:chExt cx="0" cy="0"/>
        </a:xfrm>
      </p:grpSpPr>
      <p:sp>
        <p:nvSpPr>
          <p:cNvPr id="18" name="Google Shape;18;p2"/>
          <p:cNvSpPr/>
          <p:nvPr/>
        </p:nvSpPr>
        <p:spPr>
          <a:xfrm>
            <a:off x="0" y="1051353"/>
            <a:ext cx="12192000" cy="5807075"/>
          </a:xfrm>
          <a:custGeom>
            <a:avLst/>
            <a:gdLst/>
            <a:ahLst/>
            <a:cxnLst/>
            <a:rect l="l" t="t" r="r" b="b"/>
            <a:pathLst>
              <a:path w="12192000" h="5807075" extrusionOk="0">
                <a:moveTo>
                  <a:pt x="0" y="5806646"/>
                </a:moveTo>
                <a:lnTo>
                  <a:pt x="12192000" y="5806646"/>
                </a:lnTo>
                <a:lnTo>
                  <a:pt x="12192000" y="0"/>
                </a:lnTo>
                <a:lnTo>
                  <a:pt x="0" y="0"/>
                </a:lnTo>
                <a:lnTo>
                  <a:pt x="0" y="5806646"/>
                </a:lnTo>
                <a:close/>
              </a:path>
            </a:pathLst>
          </a:custGeom>
          <a:solidFill>
            <a:srgbClr val="001E4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19;p2"/>
          <p:cNvSpPr/>
          <p:nvPr/>
        </p:nvSpPr>
        <p:spPr>
          <a:xfrm>
            <a:off x="0" y="0"/>
            <a:ext cx="12192000" cy="975360"/>
          </a:xfrm>
          <a:custGeom>
            <a:avLst/>
            <a:gdLst/>
            <a:ahLst/>
            <a:cxnLst/>
            <a:rect l="l" t="t" r="r" b="b"/>
            <a:pathLst>
              <a:path w="12192000" h="975360" extrusionOk="0">
                <a:moveTo>
                  <a:pt x="0" y="975153"/>
                </a:moveTo>
                <a:lnTo>
                  <a:pt x="12192000" y="975153"/>
                </a:lnTo>
                <a:lnTo>
                  <a:pt x="12192000" y="0"/>
                </a:lnTo>
                <a:lnTo>
                  <a:pt x="0" y="0"/>
                </a:lnTo>
                <a:lnTo>
                  <a:pt x="0" y="975153"/>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20;p2"/>
          <p:cNvSpPr/>
          <p:nvPr/>
        </p:nvSpPr>
        <p:spPr>
          <a:xfrm>
            <a:off x="0" y="975153"/>
            <a:ext cx="12192000" cy="76200"/>
          </a:xfrm>
          <a:custGeom>
            <a:avLst/>
            <a:gdLst/>
            <a:ahLst/>
            <a:cxnLst/>
            <a:rect l="l" t="t" r="r" b="b"/>
            <a:pathLst>
              <a:path w="12192000" h="76200" extrusionOk="0">
                <a:moveTo>
                  <a:pt x="0" y="0"/>
                </a:moveTo>
                <a:lnTo>
                  <a:pt x="12192000" y="0"/>
                </a:lnTo>
                <a:lnTo>
                  <a:pt x="12192000" y="76199"/>
                </a:lnTo>
                <a:lnTo>
                  <a:pt x="0" y="76199"/>
                </a:lnTo>
                <a:lnTo>
                  <a:pt x="0" y="0"/>
                </a:lnTo>
                <a:close/>
              </a:path>
            </a:pathLst>
          </a:custGeom>
          <a:solidFill>
            <a:srgbClr val="FABC1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1;p2"/>
          <p:cNvSpPr/>
          <p:nvPr/>
        </p:nvSpPr>
        <p:spPr>
          <a:xfrm>
            <a:off x="0" y="0"/>
            <a:ext cx="1746885" cy="1659889"/>
          </a:xfrm>
          <a:custGeom>
            <a:avLst/>
            <a:gdLst/>
            <a:ahLst/>
            <a:cxnLst/>
            <a:rect l="l" t="t" r="r" b="b"/>
            <a:pathLst>
              <a:path w="1746885" h="1659889" extrusionOk="0">
                <a:moveTo>
                  <a:pt x="1746753" y="0"/>
                </a:moveTo>
                <a:lnTo>
                  <a:pt x="0" y="0"/>
                </a:lnTo>
                <a:lnTo>
                  <a:pt x="0" y="1659507"/>
                </a:lnTo>
                <a:lnTo>
                  <a:pt x="1746753" y="0"/>
                </a:lnTo>
                <a:close/>
              </a:path>
            </a:pathLst>
          </a:custGeom>
          <a:solidFill>
            <a:srgbClr val="CB20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22;p2"/>
          <p:cNvSpPr/>
          <p:nvPr/>
        </p:nvSpPr>
        <p:spPr>
          <a:xfrm>
            <a:off x="0" y="0"/>
            <a:ext cx="1746885" cy="1659889"/>
          </a:xfrm>
          <a:custGeom>
            <a:avLst/>
            <a:gdLst/>
            <a:ahLst/>
            <a:cxnLst/>
            <a:rect l="l" t="t" r="r" b="b"/>
            <a:pathLst>
              <a:path w="1746885" h="1659889" extrusionOk="0">
                <a:moveTo>
                  <a:pt x="1746753" y="0"/>
                </a:moveTo>
                <a:lnTo>
                  <a:pt x="0" y="1659507"/>
                </a:lnTo>
              </a:path>
            </a:pathLst>
          </a:custGeom>
          <a:noFill/>
          <a:ln w="76200" cap="flat" cmpd="sng">
            <a:solidFill>
              <a:srgbClr val="FABC1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23;p2"/>
          <p:cNvSpPr txBox="1">
            <a:spLocks noGrp="1"/>
          </p:cNvSpPr>
          <p:nvPr>
            <p:ph type="title"/>
          </p:nvPr>
        </p:nvSpPr>
        <p:spPr>
          <a:xfrm>
            <a:off x="3610832" y="2197100"/>
            <a:ext cx="4970335" cy="112267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200" b="0" i="0">
                <a:solidFill>
                  <a:srgbClr val="F2F2F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3610832" y="2197100"/>
            <a:ext cx="4970335" cy="112267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200" b="0" i="0">
                <a:solidFill>
                  <a:srgbClr val="F2F2F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
          <p:cNvSpPr txBox="1">
            <a:spLocks noGrp="1"/>
          </p:cNvSpPr>
          <p:nvPr>
            <p:ph type="body" idx="1"/>
          </p:nvPr>
        </p:nvSpPr>
        <p:spPr>
          <a:xfrm>
            <a:off x="615316" y="1878075"/>
            <a:ext cx="10961367" cy="4058285"/>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800" b="0" i="0">
                <a:solidFill>
                  <a:schemeClr val="lt1"/>
                </a:solidFill>
                <a:latin typeface="Calibri"/>
                <a:ea typeface="Calibri"/>
                <a:cs typeface="Calibri"/>
                <a:sym typeface="Calibri"/>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 name="Google Shape;30;p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3"/>
        <p:cNvGrpSpPr/>
        <p:nvPr/>
      </p:nvGrpSpPr>
      <p:grpSpPr>
        <a:xfrm>
          <a:off x="0" y="0"/>
          <a:ext cx="0" cy="0"/>
          <a:chOff x="0" y="0"/>
          <a:chExt cx="0" cy="0"/>
        </a:xfrm>
      </p:grpSpPr>
      <p:sp>
        <p:nvSpPr>
          <p:cNvPr id="34" name="Google Shape;34;p4"/>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
        <p:cNvGrpSpPr/>
        <p:nvPr/>
      </p:nvGrpSpPr>
      <p:grpSpPr>
        <a:xfrm>
          <a:off x="0" y="0"/>
          <a:ext cx="0" cy="0"/>
          <a:chOff x="0" y="0"/>
          <a:chExt cx="0" cy="0"/>
        </a:xfrm>
      </p:grpSpPr>
      <p:sp>
        <p:nvSpPr>
          <p:cNvPr id="38" name="Google Shape;38;p5"/>
          <p:cNvSpPr txBox="1">
            <a:spLocks noGrp="1"/>
          </p:cNvSpPr>
          <p:nvPr>
            <p:ph type="ctrTitle"/>
          </p:nvPr>
        </p:nvSpPr>
        <p:spPr>
          <a:xfrm>
            <a:off x="914400" y="2125980"/>
            <a:ext cx="10363200" cy="14401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610832" y="2197100"/>
            <a:ext cx="4970335" cy="112267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200" b="0" i="0">
                <a:solidFill>
                  <a:srgbClr val="F2F2F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6" name="Google Shape;46;p6"/>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818B78-5902-4077-AAF9-F1D6DD3F164B}"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64BB8-5D1B-451F-8557-8EE8C0155CA4}" type="slidenum">
              <a:rPr lang="en-US" smtClean="0"/>
              <a:t>‹#›</a:t>
            </a:fld>
            <a:endParaRPr lang="en-US"/>
          </a:p>
        </p:txBody>
      </p:sp>
    </p:spTree>
    <p:extLst>
      <p:ext uri="{BB962C8B-B14F-4D97-AF65-F5344CB8AC3E}">
        <p14:creationId xmlns:p14="http://schemas.microsoft.com/office/powerpoint/2010/main" val="3500576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051353"/>
            <a:ext cx="12192000" cy="5807075"/>
          </a:xfrm>
          <a:custGeom>
            <a:avLst/>
            <a:gdLst/>
            <a:ahLst/>
            <a:cxnLst/>
            <a:rect l="l" t="t" r="r" b="b"/>
            <a:pathLst>
              <a:path w="12192000" h="5807075" extrusionOk="0">
                <a:moveTo>
                  <a:pt x="0" y="5806646"/>
                </a:moveTo>
                <a:lnTo>
                  <a:pt x="12192000" y="5806646"/>
                </a:lnTo>
                <a:lnTo>
                  <a:pt x="12192000" y="0"/>
                </a:lnTo>
                <a:lnTo>
                  <a:pt x="0" y="0"/>
                </a:lnTo>
                <a:lnTo>
                  <a:pt x="0" y="5806646"/>
                </a:lnTo>
                <a:close/>
              </a:path>
            </a:pathLst>
          </a:custGeom>
          <a:solidFill>
            <a:srgbClr val="001E4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p1"/>
          <p:cNvSpPr/>
          <p:nvPr/>
        </p:nvSpPr>
        <p:spPr>
          <a:xfrm>
            <a:off x="0" y="0"/>
            <a:ext cx="12192000" cy="975360"/>
          </a:xfrm>
          <a:custGeom>
            <a:avLst/>
            <a:gdLst/>
            <a:ahLst/>
            <a:cxnLst/>
            <a:rect l="l" t="t" r="r" b="b"/>
            <a:pathLst>
              <a:path w="12192000" h="975360" extrusionOk="0">
                <a:moveTo>
                  <a:pt x="0" y="975153"/>
                </a:moveTo>
                <a:lnTo>
                  <a:pt x="12192000" y="975153"/>
                </a:lnTo>
                <a:lnTo>
                  <a:pt x="12192000" y="0"/>
                </a:lnTo>
                <a:lnTo>
                  <a:pt x="0" y="0"/>
                </a:lnTo>
                <a:lnTo>
                  <a:pt x="0" y="975153"/>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p1"/>
          <p:cNvSpPr/>
          <p:nvPr/>
        </p:nvSpPr>
        <p:spPr>
          <a:xfrm>
            <a:off x="0" y="975153"/>
            <a:ext cx="12192000" cy="76200"/>
          </a:xfrm>
          <a:custGeom>
            <a:avLst/>
            <a:gdLst/>
            <a:ahLst/>
            <a:cxnLst/>
            <a:rect l="l" t="t" r="r" b="b"/>
            <a:pathLst>
              <a:path w="12192000" h="76200" extrusionOk="0">
                <a:moveTo>
                  <a:pt x="0" y="0"/>
                </a:moveTo>
                <a:lnTo>
                  <a:pt x="12192000" y="0"/>
                </a:lnTo>
                <a:lnTo>
                  <a:pt x="12192000" y="76199"/>
                </a:lnTo>
                <a:lnTo>
                  <a:pt x="0" y="76199"/>
                </a:lnTo>
                <a:lnTo>
                  <a:pt x="0" y="0"/>
                </a:lnTo>
                <a:close/>
              </a:path>
            </a:pathLst>
          </a:custGeom>
          <a:solidFill>
            <a:srgbClr val="FABC1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9;p1"/>
          <p:cNvSpPr/>
          <p:nvPr/>
        </p:nvSpPr>
        <p:spPr>
          <a:xfrm>
            <a:off x="0" y="0"/>
            <a:ext cx="1746885" cy="1659889"/>
          </a:xfrm>
          <a:custGeom>
            <a:avLst/>
            <a:gdLst/>
            <a:ahLst/>
            <a:cxnLst/>
            <a:rect l="l" t="t" r="r" b="b"/>
            <a:pathLst>
              <a:path w="1746885" h="1659889" extrusionOk="0">
                <a:moveTo>
                  <a:pt x="1746753" y="0"/>
                </a:moveTo>
                <a:lnTo>
                  <a:pt x="0" y="0"/>
                </a:lnTo>
                <a:lnTo>
                  <a:pt x="0" y="1659507"/>
                </a:lnTo>
                <a:lnTo>
                  <a:pt x="1746753" y="0"/>
                </a:lnTo>
                <a:close/>
              </a:path>
            </a:pathLst>
          </a:custGeom>
          <a:solidFill>
            <a:srgbClr val="CB20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10;p1"/>
          <p:cNvSpPr/>
          <p:nvPr/>
        </p:nvSpPr>
        <p:spPr>
          <a:xfrm>
            <a:off x="0" y="0"/>
            <a:ext cx="1746885" cy="1659889"/>
          </a:xfrm>
          <a:custGeom>
            <a:avLst/>
            <a:gdLst/>
            <a:ahLst/>
            <a:cxnLst/>
            <a:rect l="l" t="t" r="r" b="b"/>
            <a:pathLst>
              <a:path w="1746885" h="1659889" extrusionOk="0">
                <a:moveTo>
                  <a:pt x="1746753" y="0"/>
                </a:moveTo>
                <a:lnTo>
                  <a:pt x="0" y="1659507"/>
                </a:lnTo>
              </a:path>
            </a:pathLst>
          </a:custGeom>
          <a:noFill/>
          <a:ln w="76200" cap="flat" cmpd="sng">
            <a:solidFill>
              <a:srgbClr val="FABC1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 name="Google Shape;11;p1"/>
          <p:cNvPicPr preferRelativeResize="0"/>
          <p:nvPr/>
        </p:nvPicPr>
        <p:blipFill rotWithShape="1">
          <a:blip r:embed="rId8">
            <a:alphaModFix/>
          </a:blip>
          <a:srcRect/>
          <a:stretch/>
        </p:blipFill>
        <p:spPr>
          <a:xfrm>
            <a:off x="9378772" y="53689"/>
            <a:ext cx="2360141" cy="784151"/>
          </a:xfrm>
          <a:prstGeom prst="rect">
            <a:avLst/>
          </a:prstGeom>
          <a:noFill/>
          <a:ln>
            <a:noFill/>
          </a:ln>
        </p:spPr>
      </p:pic>
      <p:sp>
        <p:nvSpPr>
          <p:cNvPr id="12" name="Google Shape;12;p1"/>
          <p:cNvSpPr txBox="1">
            <a:spLocks noGrp="1"/>
          </p:cNvSpPr>
          <p:nvPr>
            <p:ph type="title"/>
          </p:nvPr>
        </p:nvSpPr>
        <p:spPr>
          <a:xfrm>
            <a:off x="3610832" y="2197100"/>
            <a:ext cx="4970335" cy="1122679"/>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7200" b="0" i="0" u="none" strike="noStrike" cap="none">
                <a:solidFill>
                  <a:srgbClr val="F2F2F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615316" y="1878075"/>
            <a:ext cx="10961367" cy="4058285"/>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2800" b="0" i="0" u="none" strike="noStrike" cap="none">
                <a:solidFill>
                  <a:schemeClr val="lt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4" name="Google Shape;14;p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b="0" u="none"/>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6.xml"/><Relationship Id="rId7" Type="http://schemas.openxmlformats.org/officeDocument/2006/relationships/image" Target="../media/image20.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eoneill@elevateims.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phisigpsu.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eoneill@elevateims.com"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grpSp>
        <p:nvGrpSpPr>
          <p:cNvPr id="54" name="Google Shape;54;p7"/>
          <p:cNvGrpSpPr/>
          <p:nvPr/>
        </p:nvGrpSpPr>
        <p:grpSpPr>
          <a:xfrm>
            <a:off x="0" y="3963159"/>
            <a:ext cx="12192000" cy="2894965"/>
            <a:chOff x="0" y="3963159"/>
            <a:chExt cx="12192000" cy="2894965"/>
          </a:xfrm>
        </p:grpSpPr>
        <p:sp>
          <p:nvSpPr>
            <p:cNvPr id="55" name="Google Shape;55;p7"/>
            <p:cNvSpPr/>
            <p:nvPr/>
          </p:nvSpPr>
          <p:spPr>
            <a:xfrm>
              <a:off x="0" y="4039359"/>
              <a:ext cx="12192000" cy="2818765"/>
            </a:xfrm>
            <a:custGeom>
              <a:avLst/>
              <a:gdLst/>
              <a:ahLst/>
              <a:cxnLst/>
              <a:rect l="l" t="t" r="r" b="b"/>
              <a:pathLst>
                <a:path w="12192000" h="2818765" extrusionOk="0">
                  <a:moveTo>
                    <a:pt x="0" y="2818640"/>
                  </a:moveTo>
                  <a:lnTo>
                    <a:pt x="12192000" y="2818640"/>
                  </a:lnTo>
                  <a:lnTo>
                    <a:pt x="12192000" y="0"/>
                  </a:lnTo>
                  <a:lnTo>
                    <a:pt x="0" y="0"/>
                  </a:lnTo>
                  <a:lnTo>
                    <a:pt x="0" y="2818640"/>
                  </a:lnTo>
                  <a:close/>
                </a:path>
              </a:pathLst>
            </a:custGeom>
            <a:solidFill>
              <a:srgbClr val="CB20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 name="Google Shape;56;p7"/>
            <p:cNvSpPr/>
            <p:nvPr/>
          </p:nvSpPr>
          <p:spPr>
            <a:xfrm>
              <a:off x="0" y="3963159"/>
              <a:ext cx="12192000" cy="76200"/>
            </a:xfrm>
            <a:custGeom>
              <a:avLst/>
              <a:gdLst/>
              <a:ahLst/>
              <a:cxnLst/>
              <a:rect l="l" t="t" r="r" b="b"/>
              <a:pathLst>
                <a:path w="12192000" h="76200" extrusionOk="0">
                  <a:moveTo>
                    <a:pt x="0" y="0"/>
                  </a:moveTo>
                  <a:lnTo>
                    <a:pt x="12192000" y="0"/>
                  </a:lnTo>
                  <a:lnTo>
                    <a:pt x="12192000" y="76200"/>
                  </a:lnTo>
                  <a:lnTo>
                    <a:pt x="0" y="76200"/>
                  </a:lnTo>
                  <a:lnTo>
                    <a:pt x="0" y="0"/>
                  </a:lnTo>
                  <a:close/>
                </a:path>
              </a:pathLst>
            </a:custGeom>
            <a:solidFill>
              <a:srgbClr val="FABC1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7" name="Google Shape;57;p7"/>
          <p:cNvPicPr preferRelativeResize="0"/>
          <p:nvPr/>
        </p:nvPicPr>
        <p:blipFill rotWithShape="1">
          <a:blip r:embed="rId3">
            <a:alphaModFix/>
          </a:blip>
          <a:srcRect/>
          <a:stretch/>
        </p:blipFill>
        <p:spPr>
          <a:xfrm>
            <a:off x="2973100" y="1555850"/>
            <a:ext cx="6245798" cy="2075150"/>
          </a:xfrm>
          <a:prstGeom prst="rect">
            <a:avLst/>
          </a:prstGeom>
          <a:noFill/>
          <a:ln>
            <a:noFill/>
          </a:ln>
        </p:spPr>
      </p:pic>
      <p:sp>
        <p:nvSpPr>
          <p:cNvPr id="58" name="Google Shape;58;p7"/>
          <p:cNvSpPr txBox="1">
            <a:spLocks noGrp="1"/>
          </p:cNvSpPr>
          <p:nvPr>
            <p:ph type="title"/>
          </p:nvPr>
        </p:nvSpPr>
        <p:spPr>
          <a:xfrm>
            <a:off x="3635035" y="4088227"/>
            <a:ext cx="5212800" cy="1243930"/>
          </a:xfrm>
          <a:prstGeom prst="rect">
            <a:avLst/>
          </a:prstGeom>
          <a:noFill/>
          <a:ln>
            <a:noFill/>
          </a:ln>
        </p:spPr>
        <p:txBody>
          <a:bodyPr spcFirstLastPara="1" wrap="square" lIns="0" tIns="12700" rIns="0" bIns="0" anchor="t" anchorCtr="0">
            <a:spAutoFit/>
          </a:bodyPr>
          <a:lstStyle/>
          <a:p>
            <a:pPr marL="1755138" marR="5080" lvl="0" indent="-1742438" algn="ctr" rtl="0">
              <a:lnSpc>
                <a:spcPct val="100000"/>
              </a:lnSpc>
              <a:spcBef>
                <a:spcPts val="0"/>
              </a:spcBef>
              <a:spcAft>
                <a:spcPts val="0"/>
              </a:spcAft>
              <a:buNone/>
            </a:pPr>
            <a:endParaRPr sz="4000" dirty="0">
              <a:solidFill>
                <a:srgbClr val="FABC13"/>
              </a:solidFill>
            </a:endParaRPr>
          </a:p>
          <a:p>
            <a:pPr marL="1755139" marR="5080" lvl="0" indent="-1742439" algn="ctr" rtl="0">
              <a:lnSpc>
                <a:spcPct val="100000"/>
              </a:lnSpc>
              <a:spcBef>
                <a:spcPts val="0"/>
              </a:spcBef>
              <a:spcAft>
                <a:spcPts val="0"/>
              </a:spcAft>
              <a:buNone/>
            </a:pPr>
            <a:r>
              <a:rPr lang="en-US" sz="4000" dirty="0">
                <a:solidFill>
                  <a:srgbClr val="FABC13"/>
                </a:solidFill>
              </a:rPr>
              <a:t>Founders Day 2026</a:t>
            </a:r>
            <a:endParaRPr sz="4000" dirty="0">
              <a:solidFill>
                <a:srgbClr val="FABC13"/>
              </a:solidFill>
            </a:endParaRPr>
          </a:p>
        </p:txBody>
      </p:sp>
      <p:pic>
        <p:nvPicPr>
          <p:cNvPr id="59" name="Google Shape;59;p7"/>
          <p:cNvPicPr preferRelativeResize="0"/>
          <p:nvPr/>
        </p:nvPicPr>
        <p:blipFill>
          <a:blip r:embed="rId4">
            <a:alphaModFix/>
          </a:blip>
          <a:stretch>
            <a:fillRect/>
          </a:stretch>
        </p:blipFill>
        <p:spPr>
          <a:xfrm>
            <a:off x="0" y="4571988"/>
            <a:ext cx="3048000" cy="2286000"/>
          </a:xfrm>
          <a:prstGeom prst="rect">
            <a:avLst/>
          </a:prstGeom>
          <a:noFill/>
          <a:ln>
            <a:noFill/>
          </a:ln>
        </p:spPr>
      </p:pic>
      <p:pic>
        <p:nvPicPr>
          <p:cNvPr id="60" name="Google Shape;60;p7"/>
          <p:cNvPicPr preferRelativeResize="0"/>
          <p:nvPr/>
        </p:nvPicPr>
        <p:blipFill>
          <a:blip r:embed="rId5">
            <a:alphaModFix/>
          </a:blip>
          <a:stretch>
            <a:fillRect/>
          </a:stretch>
        </p:blipFill>
        <p:spPr>
          <a:xfrm>
            <a:off x="9144000" y="4572000"/>
            <a:ext cx="3048000" cy="2286000"/>
          </a:xfrm>
          <a:prstGeom prst="rect">
            <a:avLst/>
          </a:prstGeom>
          <a:noFill/>
          <a:ln>
            <a:noFill/>
          </a:ln>
        </p:spPr>
      </p:pic>
      <p:pic>
        <p:nvPicPr>
          <p:cNvPr id="61" name="Google Shape;61;p7"/>
          <p:cNvPicPr preferRelativeResize="0"/>
          <p:nvPr/>
        </p:nvPicPr>
        <p:blipFill>
          <a:blip r:embed="rId6">
            <a:alphaModFix/>
          </a:blip>
          <a:stretch>
            <a:fillRect/>
          </a:stretch>
        </p:blipFill>
        <p:spPr>
          <a:xfrm>
            <a:off x="388307" y="696193"/>
            <a:ext cx="3048000" cy="2286000"/>
          </a:xfrm>
          <a:prstGeom prst="rect">
            <a:avLst/>
          </a:prstGeom>
          <a:noFill/>
          <a:ln>
            <a:noFill/>
          </a:ln>
        </p:spPr>
      </p:pic>
      <p:pic>
        <p:nvPicPr>
          <p:cNvPr id="62" name="Google Shape;62;p7"/>
          <p:cNvPicPr preferRelativeResize="0"/>
          <p:nvPr/>
        </p:nvPicPr>
        <p:blipFill>
          <a:blip r:embed="rId7">
            <a:alphaModFix/>
          </a:blip>
          <a:stretch>
            <a:fillRect/>
          </a:stretch>
        </p:blipFill>
        <p:spPr>
          <a:xfrm>
            <a:off x="9523698" y="0"/>
            <a:ext cx="2668302" cy="20012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70ED-D650-A74D-973B-6D85EAA5B450}"/>
              </a:ext>
            </a:extLst>
          </p:cNvPr>
          <p:cNvSpPr>
            <a:spLocks noGrp="1"/>
          </p:cNvSpPr>
          <p:nvPr>
            <p:ph type="title"/>
          </p:nvPr>
        </p:nvSpPr>
        <p:spPr>
          <a:xfrm>
            <a:off x="756421" y="1208560"/>
            <a:ext cx="4970335" cy="5170646"/>
          </a:xfrm>
        </p:spPr>
        <p:txBody>
          <a:bodyPr/>
          <a:lstStyle/>
          <a:p>
            <a:r>
              <a:rPr lang="en-US" sz="2800" dirty="0"/>
              <a:t>Thon Chairs-</a:t>
            </a:r>
            <a:br>
              <a:rPr lang="en-US" sz="2800" dirty="0"/>
            </a:br>
            <a:r>
              <a:rPr lang="en-US" sz="2800" dirty="0"/>
              <a:t>Head: Andrew Boyle</a:t>
            </a:r>
            <a:br>
              <a:rPr lang="en-US" sz="2800" dirty="0"/>
            </a:br>
            <a:r>
              <a:rPr lang="en-US" sz="2800" dirty="0"/>
              <a:t>Fundraising: Carmen </a:t>
            </a:r>
            <a:r>
              <a:rPr lang="en-US" sz="2800" dirty="0" err="1"/>
              <a:t>Pannucio</a:t>
            </a:r>
            <a:r>
              <a:rPr lang="en-US" sz="2800" dirty="0"/>
              <a:t>, Will White</a:t>
            </a:r>
            <a:br>
              <a:rPr lang="en-US" sz="2800" dirty="0"/>
            </a:br>
            <a:r>
              <a:rPr lang="en-US" sz="2800" dirty="0"/>
              <a:t>Family Relations: Marko </a:t>
            </a:r>
            <a:r>
              <a:rPr lang="en-US" sz="2800" dirty="0" err="1"/>
              <a:t>Kosanovich</a:t>
            </a:r>
            <a:r>
              <a:rPr lang="en-US" sz="2800" dirty="0"/>
              <a:t>, Evan </a:t>
            </a:r>
            <a:r>
              <a:rPr lang="en-US" sz="2800" dirty="0" err="1"/>
              <a:t>Lipp</a:t>
            </a:r>
            <a:br>
              <a:rPr lang="en-US" sz="2800" dirty="0"/>
            </a:br>
            <a:r>
              <a:rPr lang="en-US" sz="2800" dirty="0"/>
              <a:t>Alumni Relations: Matthew Novak</a:t>
            </a:r>
            <a:br>
              <a:rPr lang="en-US" sz="2800" dirty="0"/>
            </a:br>
            <a:br>
              <a:rPr lang="en-US" sz="2800" dirty="0"/>
            </a:br>
            <a:r>
              <a:rPr lang="en-US" sz="2800" dirty="0"/>
              <a:t>HUGE SHOUTOUT TO OUR AMAZING DANCERS MARKO, CARMEN, AND ANDREW</a:t>
            </a:r>
            <a:br>
              <a:rPr lang="en-US" sz="2800" dirty="0"/>
            </a:br>
            <a:endParaRPr lang="en-US" sz="2800" dirty="0"/>
          </a:p>
        </p:txBody>
      </p:sp>
      <p:sp>
        <p:nvSpPr>
          <p:cNvPr id="3" name="Content Placeholder 2">
            <a:extLst>
              <a:ext uri="{FF2B5EF4-FFF2-40B4-BE49-F238E27FC236}">
                <a16:creationId xmlns:a16="http://schemas.microsoft.com/office/drawing/2014/main" id="{8CEB6E7B-7652-4F47-A128-69BD7A3C80F0}"/>
              </a:ext>
            </a:extLst>
          </p:cNvPr>
          <p:cNvSpPr>
            <a:spLocks noGrp="1"/>
          </p:cNvSpPr>
          <p:nvPr>
            <p:ph idx="1"/>
          </p:nvPr>
        </p:nvSpPr>
        <p:spPr>
          <a:xfrm>
            <a:off x="1460756" y="210065"/>
            <a:ext cx="11401029" cy="492443"/>
          </a:xfrm>
        </p:spPr>
        <p:txBody>
          <a:bodyPr/>
          <a:lstStyle/>
          <a:p>
            <a:r>
              <a:rPr lang="en-US" sz="3200" dirty="0">
                <a:highlight>
                  <a:srgbClr val="FF0000"/>
                </a:highlight>
              </a:rPr>
              <a:t>Thon</a:t>
            </a:r>
          </a:p>
        </p:txBody>
      </p:sp>
      <p:pic>
        <p:nvPicPr>
          <p:cNvPr id="5" name="Picture 4">
            <a:extLst>
              <a:ext uri="{FF2B5EF4-FFF2-40B4-BE49-F238E27FC236}">
                <a16:creationId xmlns:a16="http://schemas.microsoft.com/office/drawing/2014/main" id="{2BBB41F4-D13F-174A-87CE-5FC220BD1A6D}"/>
              </a:ext>
            </a:extLst>
          </p:cNvPr>
          <p:cNvPicPr>
            <a:picLocks noChangeAspect="1"/>
          </p:cNvPicPr>
          <p:nvPr/>
        </p:nvPicPr>
        <p:blipFill>
          <a:blip r:embed="rId2"/>
          <a:stretch>
            <a:fillRect/>
          </a:stretch>
        </p:blipFill>
        <p:spPr>
          <a:xfrm>
            <a:off x="9130112" y="3062386"/>
            <a:ext cx="2729484" cy="3639312"/>
          </a:xfrm>
          <a:prstGeom prst="rect">
            <a:avLst/>
          </a:prstGeom>
        </p:spPr>
      </p:pic>
      <p:pic>
        <p:nvPicPr>
          <p:cNvPr id="7" name="Picture 6">
            <a:extLst>
              <a:ext uri="{FF2B5EF4-FFF2-40B4-BE49-F238E27FC236}">
                <a16:creationId xmlns:a16="http://schemas.microsoft.com/office/drawing/2014/main" id="{5DF6F312-3F66-D14A-A120-3D6C0F6A231A}"/>
              </a:ext>
            </a:extLst>
          </p:cNvPr>
          <p:cNvPicPr>
            <a:picLocks noChangeAspect="1"/>
          </p:cNvPicPr>
          <p:nvPr/>
        </p:nvPicPr>
        <p:blipFill>
          <a:blip r:embed="rId3"/>
          <a:stretch>
            <a:fillRect/>
          </a:stretch>
        </p:blipFill>
        <p:spPr>
          <a:xfrm>
            <a:off x="5537007" y="1129707"/>
            <a:ext cx="2713995" cy="2299293"/>
          </a:xfrm>
          <a:prstGeom prst="rect">
            <a:avLst/>
          </a:prstGeom>
        </p:spPr>
      </p:pic>
      <p:pic>
        <p:nvPicPr>
          <p:cNvPr id="9" name="Picture 8" descr="A group of men in white shirts&#10;&#10;Description automatically generated">
            <a:extLst>
              <a:ext uri="{FF2B5EF4-FFF2-40B4-BE49-F238E27FC236}">
                <a16:creationId xmlns:a16="http://schemas.microsoft.com/office/drawing/2014/main" id="{132D4142-B146-344E-835C-013290A60B9F}"/>
              </a:ext>
            </a:extLst>
          </p:cNvPr>
          <p:cNvPicPr>
            <a:picLocks noChangeAspect="1"/>
          </p:cNvPicPr>
          <p:nvPr/>
        </p:nvPicPr>
        <p:blipFill>
          <a:blip r:embed="rId4"/>
          <a:stretch>
            <a:fillRect/>
          </a:stretch>
        </p:blipFill>
        <p:spPr>
          <a:xfrm>
            <a:off x="5796528" y="4301537"/>
            <a:ext cx="2729484" cy="2321684"/>
          </a:xfrm>
          <a:prstGeom prst="rect">
            <a:avLst/>
          </a:prstGeom>
        </p:spPr>
      </p:pic>
      <p:pic>
        <p:nvPicPr>
          <p:cNvPr id="11" name="Picture 10" descr="A large crowd of people in a large room&#10;&#10;Description automatically generated">
            <a:extLst>
              <a:ext uri="{FF2B5EF4-FFF2-40B4-BE49-F238E27FC236}">
                <a16:creationId xmlns:a16="http://schemas.microsoft.com/office/drawing/2014/main" id="{AAA6BF91-7298-2841-B458-00800D403157}"/>
              </a:ext>
            </a:extLst>
          </p:cNvPr>
          <p:cNvPicPr>
            <a:picLocks noChangeAspect="1"/>
          </p:cNvPicPr>
          <p:nvPr/>
        </p:nvPicPr>
        <p:blipFill>
          <a:blip r:embed="rId5"/>
          <a:stretch>
            <a:fillRect/>
          </a:stretch>
        </p:blipFill>
        <p:spPr>
          <a:xfrm>
            <a:off x="8798011" y="1018804"/>
            <a:ext cx="3393989" cy="2881144"/>
          </a:xfrm>
          <a:prstGeom prst="rect">
            <a:avLst/>
          </a:prstGeom>
        </p:spPr>
      </p:pic>
    </p:spTree>
    <p:extLst>
      <p:ext uri="{BB962C8B-B14F-4D97-AF65-F5344CB8AC3E}">
        <p14:creationId xmlns:p14="http://schemas.microsoft.com/office/powerpoint/2010/main" val="2464317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DBB25-C69E-D74B-B65F-56649C1942AD}"/>
              </a:ext>
            </a:extLst>
          </p:cNvPr>
          <p:cNvSpPr>
            <a:spLocks noGrp="1"/>
          </p:cNvSpPr>
          <p:nvPr>
            <p:ph type="title"/>
          </p:nvPr>
        </p:nvSpPr>
        <p:spPr/>
        <p:txBody>
          <a:bodyPr/>
          <a:lstStyle/>
          <a:p>
            <a:endParaRPr lang="en-US"/>
          </a:p>
        </p:txBody>
      </p:sp>
      <p:pic>
        <p:nvPicPr>
          <p:cNvPr id="5" name="Content Placeholder 4" descr="A group of people in a stadium&#10;&#10;Description automatically generated">
            <a:extLst>
              <a:ext uri="{FF2B5EF4-FFF2-40B4-BE49-F238E27FC236}">
                <a16:creationId xmlns:a16="http://schemas.microsoft.com/office/drawing/2014/main" id="{5AFC023F-FA95-DA47-842F-5807F32EED90}"/>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608777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0D3D6-68D3-FE4F-BF7C-1C246CDECA0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0AFD255-A63F-8C4E-AE75-AC215E209D5D}"/>
              </a:ext>
            </a:extLst>
          </p:cNvPr>
          <p:cNvSpPr>
            <a:spLocks noGrp="1"/>
          </p:cNvSpPr>
          <p:nvPr>
            <p:ph idx="1"/>
          </p:nvPr>
        </p:nvSpPr>
        <p:spPr>
          <a:xfrm>
            <a:off x="1230633" y="370550"/>
            <a:ext cx="10961367" cy="430887"/>
          </a:xfrm>
        </p:spPr>
        <p:txBody>
          <a:bodyPr/>
          <a:lstStyle/>
          <a:p>
            <a:r>
              <a:rPr lang="en-US" dirty="0">
                <a:highlight>
                  <a:srgbClr val="FF0000"/>
                </a:highlight>
              </a:rPr>
              <a:t>Actives</a:t>
            </a:r>
          </a:p>
        </p:txBody>
      </p:sp>
      <p:pic>
        <p:nvPicPr>
          <p:cNvPr id="5" name="Picture 4" descr="A group of men in a pool&#10;&#10;Description automatically generated">
            <a:extLst>
              <a:ext uri="{FF2B5EF4-FFF2-40B4-BE49-F238E27FC236}">
                <a16:creationId xmlns:a16="http://schemas.microsoft.com/office/drawing/2014/main" id="{8C23525A-D431-7B40-9BF3-144DF8A24E15}"/>
              </a:ext>
            </a:extLst>
          </p:cNvPr>
          <p:cNvPicPr>
            <a:picLocks noChangeAspect="1"/>
          </p:cNvPicPr>
          <p:nvPr/>
        </p:nvPicPr>
        <p:blipFill>
          <a:blip r:embed="rId2"/>
          <a:stretch>
            <a:fillRect/>
          </a:stretch>
        </p:blipFill>
        <p:spPr>
          <a:xfrm>
            <a:off x="3551379" y="-149813"/>
            <a:ext cx="4109043" cy="4306824"/>
          </a:xfrm>
          <a:prstGeom prst="rect">
            <a:avLst/>
          </a:prstGeom>
        </p:spPr>
      </p:pic>
      <p:pic>
        <p:nvPicPr>
          <p:cNvPr id="7" name="Picture 6" descr="A group of men in suits&#10;&#10;Description automatically generated">
            <a:extLst>
              <a:ext uri="{FF2B5EF4-FFF2-40B4-BE49-F238E27FC236}">
                <a16:creationId xmlns:a16="http://schemas.microsoft.com/office/drawing/2014/main" id="{17C43AF1-01E3-A74A-AA79-226806AF7FC6}"/>
              </a:ext>
            </a:extLst>
          </p:cNvPr>
          <p:cNvPicPr>
            <a:picLocks noChangeAspect="1"/>
          </p:cNvPicPr>
          <p:nvPr/>
        </p:nvPicPr>
        <p:blipFill>
          <a:blip r:embed="rId3"/>
          <a:stretch>
            <a:fillRect/>
          </a:stretch>
        </p:blipFill>
        <p:spPr>
          <a:xfrm>
            <a:off x="7005268" y="-86497"/>
            <a:ext cx="3036538" cy="4186771"/>
          </a:xfrm>
          <a:prstGeom prst="rect">
            <a:avLst/>
          </a:prstGeom>
        </p:spPr>
      </p:pic>
      <p:pic>
        <p:nvPicPr>
          <p:cNvPr id="19" name="Picture 18" descr="A group of men standing together outside a building&#10;&#10;Description automatically generated">
            <a:extLst>
              <a:ext uri="{FF2B5EF4-FFF2-40B4-BE49-F238E27FC236}">
                <a16:creationId xmlns:a16="http://schemas.microsoft.com/office/drawing/2014/main" id="{5F01012D-AB4B-3A47-A757-3DC5096CD6E9}"/>
              </a:ext>
            </a:extLst>
          </p:cNvPr>
          <p:cNvPicPr>
            <a:picLocks noChangeAspect="1"/>
          </p:cNvPicPr>
          <p:nvPr/>
        </p:nvPicPr>
        <p:blipFill>
          <a:blip r:embed="rId4"/>
          <a:stretch>
            <a:fillRect/>
          </a:stretch>
        </p:blipFill>
        <p:spPr>
          <a:xfrm>
            <a:off x="9116794" y="0"/>
            <a:ext cx="3075206" cy="4100275"/>
          </a:xfrm>
          <a:prstGeom prst="rect">
            <a:avLst/>
          </a:prstGeom>
        </p:spPr>
      </p:pic>
      <p:pic>
        <p:nvPicPr>
          <p:cNvPr id="21" name="Picture 20" descr="A group of people sitting around a table&#10;&#10;Description automatically generated">
            <a:extLst>
              <a:ext uri="{FF2B5EF4-FFF2-40B4-BE49-F238E27FC236}">
                <a16:creationId xmlns:a16="http://schemas.microsoft.com/office/drawing/2014/main" id="{17053A20-FA37-8548-A6A1-69F69A9045C3}"/>
              </a:ext>
            </a:extLst>
          </p:cNvPr>
          <p:cNvPicPr>
            <a:picLocks noChangeAspect="1"/>
          </p:cNvPicPr>
          <p:nvPr/>
        </p:nvPicPr>
        <p:blipFill>
          <a:blip r:embed="rId5"/>
          <a:stretch>
            <a:fillRect/>
          </a:stretch>
        </p:blipFill>
        <p:spPr>
          <a:xfrm>
            <a:off x="3639663" y="4213748"/>
            <a:ext cx="4855073" cy="2644252"/>
          </a:xfrm>
          <a:prstGeom prst="rect">
            <a:avLst/>
          </a:prstGeom>
        </p:spPr>
      </p:pic>
      <p:pic>
        <p:nvPicPr>
          <p:cNvPr id="23" name="Picture 22" descr="A group of men standing on a hill with a railing and a body of water&#10;&#10;Description automatically generated">
            <a:extLst>
              <a:ext uri="{FF2B5EF4-FFF2-40B4-BE49-F238E27FC236}">
                <a16:creationId xmlns:a16="http://schemas.microsoft.com/office/drawing/2014/main" id="{477A4D60-0CCB-5644-ACC2-0C7C99ABA26E}"/>
              </a:ext>
            </a:extLst>
          </p:cNvPr>
          <p:cNvPicPr>
            <a:picLocks noChangeAspect="1"/>
          </p:cNvPicPr>
          <p:nvPr/>
        </p:nvPicPr>
        <p:blipFill>
          <a:blip r:embed="rId6"/>
          <a:stretch>
            <a:fillRect/>
          </a:stretch>
        </p:blipFill>
        <p:spPr>
          <a:xfrm>
            <a:off x="8523537" y="3975757"/>
            <a:ext cx="3842991" cy="2882243"/>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B8EEC21F-7182-9F4E-88CF-47D26D9D2094}"/>
              </a:ext>
            </a:extLst>
          </p:cNvPr>
          <p:cNvPicPr>
            <a:picLocks noChangeAspect="1"/>
          </p:cNvPicPr>
          <p:nvPr/>
        </p:nvPicPr>
        <p:blipFill>
          <a:blip r:embed="rId7"/>
          <a:stretch>
            <a:fillRect/>
          </a:stretch>
        </p:blipFill>
        <p:spPr>
          <a:xfrm>
            <a:off x="-29977" y="1754659"/>
            <a:ext cx="4012118" cy="5103341"/>
          </a:xfrm>
          <a:prstGeom prst="rect">
            <a:avLst/>
          </a:prstGeom>
        </p:spPr>
      </p:pic>
    </p:spTree>
    <p:extLst>
      <p:ext uri="{BB962C8B-B14F-4D97-AF65-F5344CB8AC3E}">
        <p14:creationId xmlns:p14="http://schemas.microsoft.com/office/powerpoint/2010/main" val="1158668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FAA7-C553-864A-AC17-CC5F86433332}"/>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7B357A0C-B751-C34C-A2C4-AF16428A0C12}"/>
              </a:ext>
            </a:extLst>
          </p:cNvPr>
          <p:cNvPicPr>
            <a:picLocks noChangeAspect="1"/>
          </p:cNvPicPr>
          <p:nvPr/>
        </p:nvPicPr>
        <p:blipFill>
          <a:blip r:embed="rId4"/>
          <a:stretch>
            <a:fillRect/>
          </a:stretch>
        </p:blipFill>
        <p:spPr>
          <a:xfrm>
            <a:off x="8581167" y="4305016"/>
            <a:ext cx="3713790" cy="2477069"/>
          </a:xfrm>
          <a:prstGeom prst="rect">
            <a:avLst/>
          </a:prstGeom>
        </p:spPr>
      </p:pic>
      <p:pic>
        <p:nvPicPr>
          <p:cNvPr id="8" name="Picture 7" descr="A group of people standing together&#10;&#10;Description automatically generated">
            <a:extLst>
              <a:ext uri="{FF2B5EF4-FFF2-40B4-BE49-F238E27FC236}">
                <a16:creationId xmlns:a16="http://schemas.microsoft.com/office/drawing/2014/main" id="{393ECCC0-45E2-7340-8773-72017C346CA0}"/>
              </a:ext>
            </a:extLst>
          </p:cNvPr>
          <p:cNvPicPr>
            <a:picLocks noChangeAspect="1"/>
          </p:cNvPicPr>
          <p:nvPr/>
        </p:nvPicPr>
        <p:blipFill>
          <a:blip r:embed="rId5"/>
          <a:stretch>
            <a:fillRect/>
          </a:stretch>
        </p:blipFill>
        <p:spPr>
          <a:xfrm>
            <a:off x="2271121" y="3057023"/>
            <a:ext cx="6298342" cy="3544304"/>
          </a:xfrm>
          <a:prstGeom prst="rect">
            <a:avLst/>
          </a:prstGeom>
        </p:spPr>
      </p:pic>
      <p:pic>
        <p:nvPicPr>
          <p:cNvPr id="10" name="Picture 9" descr="A group of people in a room with lights&#10;&#10;Description automatically generated">
            <a:extLst>
              <a:ext uri="{FF2B5EF4-FFF2-40B4-BE49-F238E27FC236}">
                <a16:creationId xmlns:a16="http://schemas.microsoft.com/office/drawing/2014/main" id="{42105015-20D3-DE45-9BA4-D4DE930BD783}"/>
              </a:ext>
            </a:extLst>
          </p:cNvPr>
          <p:cNvPicPr>
            <a:picLocks noChangeAspect="1"/>
          </p:cNvPicPr>
          <p:nvPr/>
        </p:nvPicPr>
        <p:blipFill>
          <a:blip r:embed="rId6"/>
          <a:stretch>
            <a:fillRect/>
          </a:stretch>
        </p:blipFill>
        <p:spPr>
          <a:xfrm flipH="1">
            <a:off x="8807992" y="-11402"/>
            <a:ext cx="3384007" cy="4209576"/>
          </a:xfrm>
          <a:prstGeom prst="rect">
            <a:avLst/>
          </a:prstGeom>
        </p:spPr>
      </p:pic>
      <p:pic>
        <p:nvPicPr>
          <p:cNvPr id="12" name="Picture 11" descr="A group of men posing for a photo&#10;&#10;Description automatically generated">
            <a:extLst>
              <a:ext uri="{FF2B5EF4-FFF2-40B4-BE49-F238E27FC236}">
                <a16:creationId xmlns:a16="http://schemas.microsoft.com/office/drawing/2014/main" id="{6971C5CB-90BA-444A-9765-27962D551DB4}"/>
              </a:ext>
            </a:extLst>
          </p:cNvPr>
          <p:cNvPicPr>
            <a:picLocks noChangeAspect="1"/>
          </p:cNvPicPr>
          <p:nvPr/>
        </p:nvPicPr>
        <p:blipFill>
          <a:blip r:embed="rId7"/>
          <a:stretch>
            <a:fillRect/>
          </a:stretch>
        </p:blipFill>
        <p:spPr>
          <a:xfrm>
            <a:off x="2273260" y="450377"/>
            <a:ext cx="3713790" cy="2863318"/>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6B0C3F18-30F6-0A42-B988-D255BB272B67}"/>
              </a:ext>
            </a:extLst>
          </p:cNvPr>
          <p:cNvPicPr>
            <a:picLocks noChangeAspect="1"/>
          </p:cNvPicPr>
          <p:nvPr/>
        </p:nvPicPr>
        <p:blipFill>
          <a:blip r:embed="rId8"/>
          <a:stretch>
            <a:fillRect/>
          </a:stretch>
        </p:blipFill>
        <p:spPr>
          <a:xfrm>
            <a:off x="5967837" y="-11402"/>
            <a:ext cx="2840156" cy="3786875"/>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EDDE3D9D-46ED-EB44-81DE-04D4E6B8AFBD}"/>
              </a:ext>
            </a:extLst>
          </p:cNvPr>
          <p:cNvPicPr>
            <a:picLocks noChangeAspect="1"/>
          </p:cNvPicPr>
          <p:nvPr/>
        </p:nvPicPr>
        <p:blipFill>
          <a:blip r:embed="rId9"/>
          <a:stretch>
            <a:fillRect/>
          </a:stretch>
        </p:blipFill>
        <p:spPr>
          <a:xfrm>
            <a:off x="-6351" y="-734975"/>
            <a:ext cx="6102350" cy="3663661"/>
          </a:xfrm>
          <a:prstGeom prst="rect">
            <a:avLst/>
          </a:prstGeom>
        </p:spPr>
      </p:pic>
      <p:pic>
        <p:nvPicPr>
          <p:cNvPr id="24" name="1A6477D5-EC19-4FDB-89F8-CEDC141A50ED 2" descr="1A6477D5-EC19-4FDB-89F8-CEDC141A50ED 2">
            <a:hlinkClick r:id="" action="ppaction://media"/>
            <a:extLst>
              <a:ext uri="{FF2B5EF4-FFF2-40B4-BE49-F238E27FC236}">
                <a16:creationId xmlns:a16="http://schemas.microsoft.com/office/drawing/2014/main" id="{D6B7057F-B80E-B948-8B2C-B8769486F57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a:off x="-120653" y="2800350"/>
            <a:ext cx="2282825" cy="4057650"/>
          </a:xfrm>
        </p:spPr>
      </p:pic>
    </p:spTree>
    <p:extLst>
      <p:ext uri="{BB962C8B-B14F-4D97-AF65-F5344CB8AC3E}">
        <p14:creationId xmlns:p14="http://schemas.microsoft.com/office/powerpoint/2010/main" val="245666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FE05-D37E-6943-958A-E52678FB374D}"/>
              </a:ext>
            </a:extLst>
          </p:cNvPr>
          <p:cNvSpPr>
            <a:spLocks noGrp="1"/>
          </p:cNvSpPr>
          <p:nvPr>
            <p:ph type="title"/>
          </p:nvPr>
        </p:nvSpPr>
        <p:spPr/>
        <p:txBody>
          <a:bodyPr/>
          <a:lstStyle/>
          <a:p>
            <a:endParaRPr lang="en-US"/>
          </a:p>
        </p:txBody>
      </p:sp>
      <p:pic>
        <p:nvPicPr>
          <p:cNvPr id="5" name="Content Placeholder 4" descr="A group of men posing for a photo&#10;&#10;Description automatically generated">
            <a:extLst>
              <a:ext uri="{FF2B5EF4-FFF2-40B4-BE49-F238E27FC236}">
                <a16:creationId xmlns:a16="http://schemas.microsoft.com/office/drawing/2014/main" id="{C59B8819-A10A-6440-8ABE-0021AE848F9E}"/>
              </a:ext>
            </a:extLst>
          </p:cNvPr>
          <p:cNvPicPr>
            <a:picLocks noGrp="1" noChangeAspect="1"/>
          </p:cNvPicPr>
          <p:nvPr>
            <p:ph idx="1"/>
          </p:nvPr>
        </p:nvPicPr>
        <p:blipFill>
          <a:blip r:embed="rId2"/>
          <a:stretch>
            <a:fillRect/>
          </a:stretch>
        </p:blipFill>
        <p:spPr>
          <a:xfrm>
            <a:off x="7998477" y="1112107"/>
            <a:ext cx="4193523" cy="2797047"/>
          </a:xfrm>
        </p:spPr>
      </p:pic>
      <p:pic>
        <p:nvPicPr>
          <p:cNvPr id="7" name="Picture 6" descr="A group of young men standing together&#10;&#10;Description automatically generated">
            <a:extLst>
              <a:ext uri="{FF2B5EF4-FFF2-40B4-BE49-F238E27FC236}">
                <a16:creationId xmlns:a16="http://schemas.microsoft.com/office/drawing/2014/main" id="{0CD3CD93-D4A0-5641-AFD2-71982FC8C0E3}"/>
              </a:ext>
            </a:extLst>
          </p:cNvPr>
          <p:cNvPicPr>
            <a:picLocks noChangeAspect="1"/>
          </p:cNvPicPr>
          <p:nvPr/>
        </p:nvPicPr>
        <p:blipFill>
          <a:blip r:embed="rId3"/>
          <a:stretch>
            <a:fillRect/>
          </a:stretch>
        </p:blipFill>
        <p:spPr>
          <a:xfrm>
            <a:off x="8122508" y="3805881"/>
            <a:ext cx="4069492" cy="3052119"/>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6801DF8E-956C-CC42-B6A9-65C0F2D5DB4B}"/>
              </a:ext>
            </a:extLst>
          </p:cNvPr>
          <p:cNvPicPr>
            <a:picLocks noChangeAspect="1"/>
          </p:cNvPicPr>
          <p:nvPr/>
        </p:nvPicPr>
        <p:blipFill>
          <a:blip r:embed="rId4"/>
          <a:stretch>
            <a:fillRect/>
          </a:stretch>
        </p:blipFill>
        <p:spPr>
          <a:xfrm>
            <a:off x="3928985" y="4060953"/>
            <a:ext cx="4193523" cy="2797047"/>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A2D7AD52-344E-8044-B084-9BAB5A7095FD}"/>
              </a:ext>
            </a:extLst>
          </p:cNvPr>
          <p:cNvPicPr>
            <a:picLocks noChangeAspect="1"/>
          </p:cNvPicPr>
          <p:nvPr/>
        </p:nvPicPr>
        <p:blipFill>
          <a:blip r:embed="rId5"/>
          <a:stretch>
            <a:fillRect/>
          </a:stretch>
        </p:blipFill>
        <p:spPr>
          <a:xfrm>
            <a:off x="3788165" y="172995"/>
            <a:ext cx="4421110" cy="3481087"/>
          </a:xfrm>
          <a:prstGeom prst="rect">
            <a:avLst/>
          </a:prstGeom>
        </p:spPr>
      </p:pic>
      <p:pic>
        <p:nvPicPr>
          <p:cNvPr id="13" name="Picture 12" descr="A group of men posing for a photo&#10;&#10;Description automatically generated">
            <a:extLst>
              <a:ext uri="{FF2B5EF4-FFF2-40B4-BE49-F238E27FC236}">
                <a16:creationId xmlns:a16="http://schemas.microsoft.com/office/drawing/2014/main" id="{73CBA3BF-1DBB-4941-A01B-3BA4C65D13AE}"/>
              </a:ext>
            </a:extLst>
          </p:cNvPr>
          <p:cNvPicPr>
            <a:picLocks noChangeAspect="1"/>
          </p:cNvPicPr>
          <p:nvPr/>
        </p:nvPicPr>
        <p:blipFill>
          <a:blip r:embed="rId6"/>
          <a:stretch>
            <a:fillRect/>
          </a:stretch>
        </p:blipFill>
        <p:spPr>
          <a:xfrm>
            <a:off x="30290" y="1913538"/>
            <a:ext cx="3804112" cy="2537313"/>
          </a:xfrm>
          <a:prstGeom prst="rect">
            <a:avLst/>
          </a:prstGeom>
        </p:spPr>
      </p:pic>
      <p:pic>
        <p:nvPicPr>
          <p:cNvPr id="15" name="Picture 14" descr="A group of people wearing matching shirts and sunglasses&#10;&#10;Description automatically generated">
            <a:extLst>
              <a:ext uri="{FF2B5EF4-FFF2-40B4-BE49-F238E27FC236}">
                <a16:creationId xmlns:a16="http://schemas.microsoft.com/office/drawing/2014/main" id="{EAB09CC7-2247-204C-BCB0-B554BB5DD26A}"/>
              </a:ext>
            </a:extLst>
          </p:cNvPr>
          <p:cNvPicPr>
            <a:picLocks noChangeAspect="1"/>
          </p:cNvPicPr>
          <p:nvPr/>
        </p:nvPicPr>
        <p:blipFill>
          <a:blip r:embed="rId7"/>
          <a:stretch>
            <a:fillRect/>
          </a:stretch>
        </p:blipFill>
        <p:spPr>
          <a:xfrm>
            <a:off x="30290" y="4609070"/>
            <a:ext cx="3371749" cy="2248930"/>
          </a:xfrm>
          <a:prstGeom prst="rect">
            <a:avLst/>
          </a:prstGeom>
        </p:spPr>
      </p:pic>
      <p:pic>
        <p:nvPicPr>
          <p:cNvPr id="17" name="Picture 16" descr="A screenshot of a game&#10;&#10;Description automatically generated">
            <a:extLst>
              <a:ext uri="{FF2B5EF4-FFF2-40B4-BE49-F238E27FC236}">
                <a16:creationId xmlns:a16="http://schemas.microsoft.com/office/drawing/2014/main" id="{F4922728-F7FB-9648-8694-1ECCE3635344}"/>
              </a:ext>
            </a:extLst>
          </p:cNvPr>
          <p:cNvPicPr>
            <a:picLocks noChangeAspect="1"/>
          </p:cNvPicPr>
          <p:nvPr/>
        </p:nvPicPr>
        <p:blipFill rotWithShape="1">
          <a:blip r:embed="rId8"/>
          <a:srcRect l="-1466" t="4367" r="1466" b="50907"/>
          <a:stretch/>
        </p:blipFill>
        <p:spPr>
          <a:xfrm>
            <a:off x="-95706" y="-23368"/>
            <a:ext cx="3883871" cy="1933433"/>
          </a:xfrm>
          <a:prstGeom prst="rect">
            <a:avLst/>
          </a:prstGeom>
        </p:spPr>
      </p:pic>
    </p:spTree>
    <p:extLst>
      <p:ext uri="{BB962C8B-B14F-4D97-AF65-F5344CB8AC3E}">
        <p14:creationId xmlns:p14="http://schemas.microsoft.com/office/powerpoint/2010/main" val="2390683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title"/>
          </p:nvPr>
        </p:nvSpPr>
        <p:spPr>
          <a:xfrm>
            <a:off x="1618325" y="220250"/>
            <a:ext cx="7601700" cy="505267"/>
          </a:xfrm>
          <a:prstGeom prst="rect">
            <a:avLst/>
          </a:prstGeom>
          <a:noFill/>
          <a:ln>
            <a:noFill/>
          </a:ln>
        </p:spPr>
        <p:txBody>
          <a:bodyPr spcFirstLastPara="1" wrap="square" lIns="0" tIns="12700" rIns="0" bIns="0" anchor="t" anchorCtr="0">
            <a:spAutoFit/>
          </a:bodyPr>
          <a:lstStyle/>
          <a:p>
            <a:pPr marL="12700" lvl="0" indent="0" rtl="0">
              <a:lnSpc>
                <a:spcPct val="100000"/>
              </a:lnSpc>
              <a:spcBef>
                <a:spcPts val="0"/>
              </a:spcBef>
              <a:spcAft>
                <a:spcPts val="0"/>
              </a:spcAft>
              <a:buNone/>
            </a:pPr>
            <a:r>
              <a:rPr lang="en-US" sz="3200" dirty="0">
                <a:highlight>
                  <a:srgbClr val="C00000"/>
                </a:highlight>
              </a:rPr>
              <a:t>State of Brotherhood - Finance </a:t>
            </a:r>
            <a:endParaRPr sz="3200" dirty="0">
              <a:highlight>
                <a:srgbClr val="C00000"/>
              </a:highlight>
            </a:endParaRPr>
          </a:p>
        </p:txBody>
      </p:sp>
      <p:sp>
        <p:nvSpPr>
          <p:cNvPr id="112" name="Google Shape;112;p15"/>
          <p:cNvSpPr txBox="1"/>
          <p:nvPr/>
        </p:nvSpPr>
        <p:spPr>
          <a:xfrm>
            <a:off x="1066800" y="1317171"/>
            <a:ext cx="10576559" cy="5039570"/>
          </a:xfrm>
          <a:prstGeom prst="rect">
            <a:avLst/>
          </a:prstGeom>
          <a:noFill/>
          <a:ln>
            <a:noFill/>
          </a:ln>
        </p:spPr>
        <p:txBody>
          <a:bodyPr spcFirstLastPara="1" wrap="square" lIns="0" tIns="46975" rIns="0" bIns="0" anchor="t" anchorCtr="0">
            <a:spAutoFit/>
          </a:bodyPr>
          <a:lstStyle/>
          <a:p>
            <a:pPr marL="241300" indent="-228600">
              <a:buClr>
                <a:srgbClr val="FFFFFF"/>
              </a:buClr>
              <a:buSzPts val="2800"/>
              <a:buFont typeface="Arial"/>
              <a:buChar char="•"/>
            </a:pPr>
            <a:r>
              <a:rPr lang="en-US" sz="2400" dirty="0">
                <a:solidFill>
                  <a:srgbClr val="FFFFFF"/>
                </a:solidFill>
                <a:latin typeface="Calibri"/>
                <a:ea typeface="Calibri"/>
                <a:cs typeface="Calibri"/>
                <a:sym typeface="Calibri"/>
              </a:rPr>
              <a:t>Bruce Balmat – Treasurer (interim)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Finance Report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Activities include: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Housing - including support for the actives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Alumni - communications, events and scholarships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Fundraising and capital expenditures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Budget of approximately $400k for Fall 2025 and Spring 2026.</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Positive cash flow on an annual basis for the academic year.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Mortgage paid in full in November 2023.</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Insurance polices and property taxes all current.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Cash balance of approximately $350,575 as of March 15th 2026.</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Your annual appeal and fundraising support is greatly appreciated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41300" indent="-228600">
              <a:buClr>
                <a:srgbClr val="FFFFFF"/>
              </a:buClr>
              <a:buSzPts val="2800"/>
              <a:buFont typeface="Arial"/>
              <a:buChar char="•"/>
            </a:pPr>
            <a:endParaRPr lang="en-US" sz="2000" dirty="0">
              <a:solidFill>
                <a:schemeClr val="bg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1829575" y="174171"/>
            <a:ext cx="6944311" cy="505267"/>
          </a:xfrm>
          <a:prstGeom prst="rect">
            <a:avLst/>
          </a:prstGeom>
          <a:noFill/>
          <a:ln>
            <a:noFill/>
          </a:ln>
        </p:spPr>
        <p:txBody>
          <a:bodyPr spcFirstLastPara="1" wrap="square" lIns="0" tIns="12700" rIns="0" bIns="0" anchor="t" anchorCtr="0">
            <a:spAutoFit/>
          </a:bodyPr>
          <a:lstStyle/>
          <a:p>
            <a:pPr marL="12700" lvl="0" indent="0" rtl="0">
              <a:lnSpc>
                <a:spcPct val="100000"/>
              </a:lnSpc>
              <a:spcBef>
                <a:spcPts val="0"/>
              </a:spcBef>
              <a:spcAft>
                <a:spcPts val="0"/>
              </a:spcAft>
              <a:buNone/>
            </a:pPr>
            <a:r>
              <a:rPr lang="en-US" sz="3200" dirty="0">
                <a:highlight>
                  <a:srgbClr val="C00000"/>
                </a:highlight>
              </a:rPr>
              <a:t>State of Brotherhood - House</a:t>
            </a:r>
            <a:endParaRPr sz="3200" dirty="0">
              <a:highlight>
                <a:srgbClr val="C00000"/>
              </a:highlight>
            </a:endParaRPr>
          </a:p>
        </p:txBody>
      </p:sp>
      <p:sp>
        <p:nvSpPr>
          <p:cNvPr id="2" name="Google Shape;118;p16">
            <a:extLst>
              <a:ext uri="{FF2B5EF4-FFF2-40B4-BE49-F238E27FC236}">
                <a16:creationId xmlns:a16="http://schemas.microsoft.com/office/drawing/2014/main" id="{42F4FDD4-054A-1C47-39FF-90FF27BCF111}"/>
              </a:ext>
            </a:extLst>
          </p:cNvPr>
          <p:cNvSpPr txBox="1"/>
          <p:nvPr/>
        </p:nvSpPr>
        <p:spPr>
          <a:xfrm>
            <a:off x="783771" y="1273630"/>
            <a:ext cx="8173029" cy="3612512"/>
          </a:xfrm>
          <a:prstGeom prst="rect">
            <a:avLst/>
          </a:prstGeom>
          <a:noFill/>
          <a:ln>
            <a:noFill/>
          </a:ln>
        </p:spPr>
        <p:txBody>
          <a:bodyPr spcFirstLastPara="1" wrap="square" lIns="0" tIns="46975" rIns="0" bIns="0" anchor="t" anchorCtr="0">
            <a:spAutoFit/>
          </a:bodyPr>
          <a:lstStyle/>
          <a:p>
            <a:pPr marL="266700" indent="-228600">
              <a:buClr>
                <a:srgbClr val="FFFFFF"/>
              </a:buClr>
              <a:buSzPts val="2800"/>
              <a:buFont typeface="Arial"/>
              <a:buChar char="•"/>
            </a:pPr>
            <a:r>
              <a:rPr lang="en-US" sz="2000" dirty="0">
                <a:solidFill>
                  <a:srgbClr val="FFFFFF"/>
                </a:solidFill>
                <a:latin typeface="Calibri"/>
                <a:ea typeface="Calibri"/>
                <a:cs typeface="Calibri"/>
                <a:sym typeface="Calibri"/>
              </a:rPr>
              <a:t>Matt Rose, Chair – House Committee</a:t>
            </a:r>
            <a:endParaRPr lang="en-US" sz="2000" dirty="0">
              <a:solidFill>
                <a:schemeClr val="dk1"/>
              </a:solidFill>
              <a:latin typeface="Calibri"/>
              <a:ea typeface="Calibri"/>
              <a:cs typeface="Calibri"/>
              <a:sym typeface="Calibri"/>
            </a:endParaRPr>
          </a:p>
          <a:p>
            <a:pPr marL="266700" marR="0" lvl="0" indent="-228600" algn="l" rtl="0">
              <a:lnSpc>
                <a:spcPct val="100000"/>
              </a:lnSpc>
              <a:spcBef>
                <a:spcPts val="0"/>
              </a:spcBef>
              <a:spcAft>
                <a:spcPts val="0"/>
              </a:spcAft>
              <a:buClr>
                <a:srgbClr val="FFFFFF"/>
              </a:buClr>
              <a:buSzPts val="2800"/>
              <a:buFont typeface="Arial"/>
              <a:buChar char="•"/>
            </a:pPr>
            <a:r>
              <a:rPr lang="en-US" sz="2000" dirty="0">
                <a:solidFill>
                  <a:srgbClr val="FFFFFF"/>
                </a:solidFill>
                <a:latin typeface="Calibri"/>
                <a:ea typeface="Calibri"/>
                <a:cs typeface="Calibri"/>
                <a:sym typeface="Calibri"/>
              </a:rPr>
              <a:t>State of the House</a:t>
            </a:r>
            <a:endParaRPr sz="2000" dirty="0">
              <a:solidFill>
                <a:schemeClr val="dk1"/>
              </a:solidFill>
              <a:latin typeface="Calibri"/>
              <a:ea typeface="Calibri"/>
              <a:cs typeface="Calibri"/>
              <a:sym typeface="Calibri"/>
            </a:endParaRPr>
          </a:p>
          <a:p>
            <a:pPr marL="723900" marR="0" lvl="1" indent="-229234" algn="l" rtl="0">
              <a:lnSpc>
                <a:spcPct val="100000"/>
              </a:lnSpc>
              <a:spcBef>
                <a:spcPts val="229"/>
              </a:spcBef>
              <a:spcAft>
                <a:spcPts val="0"/>
              </a:spcAft>
              <a:buClr>
                <a:srgbClr val="FFFFFF"/>
              </a:buClr>
              <a:buSzPts val="2400"/>
              <a:buFont typeface="Arial"/>
              <a:buChar char="•"/>
            </a:pPr>
            <a:r>
              <a:rPr lang="en-US" sz="2000" b="0" i="0" u="none" strike="noStrike" cap="none" dirty="0">
                <a:solidFill>
                  <a:srgbClr val="FFFFFF"/>
                </a:solidFill>
                <a:latin typeface="Calibri"/>
                <a:ea typeface="Calibri"/>
                <a:cs typeface="Calibri"/>
                <a:sym typeface="Calibri"/>
              </a:rPr>
              <a:t>House is in good shape - Nittany Co-op continues weekly inspections and facilitates repairs.</a:t>
            </a:r>
          </a:p>
          <a:p>
            <a:pPr marL="723900" marR="0" lvl="1" indent="-229234" algn="l" rtl="0">
              <a:lnSpc>
                <a:spcPct val="100000"/>
              </a:lnSpc>
              <a:spcBef>
                <a:spcPts val="229"/>
              </a:spcBef>
              <a:spcAft>
                <a:spcPts val="0"/>
              </a:spcAft>
              <a:buClr>
                <a:srgbClr val="FFFFFF"/>
              </a:buClr>
              <a:buSzPts val="2400"/>
              <a:buFont typeface="Arial"/>
              <a:buChar char="•"/>
            </a:pPr>
            <a:r>
              <a:rPr lang="en-US" sz="2000" dirty="0">
                <a:solidFill>
                  <a:srgbClr val="FFFFFF"/>
                </a:solidFill>
                <a:latin typeface="Calibri"/>
                <a:ea typeface="Calibri"/>
                <a:cs typeface="Calibri"/>
                <a:sym typeface="Calibri"/>
              </a:rPr>
              <a:t>General operating systems functioning well.</a:t>
            </a:r>
            <a:endParaRPr sz="2000" b="0" i="0" u="none" strike="noStrike" cap="none" dirty="0">
              <a:solidFill>
                <a:schemeClr val="dk1"/>
              </a:solidFill>
              <a:latin typeface="Calibri"/>
              <a:ea typeface="Calibri"/>
              <a:cs typeface="Calibri"/>
              <a:sym typeface="Calibri"/>
            </a:endParaRPr>
          </a:p>
          <a:p>
            <a:pPr marL="723900" marR="0" lvl="1" indent="-229234" algn="l" rtl="0">
              <a:lnSpc>
                <a:spcPct val="100000"/>
              </a:lnSpc>
              <a:spcBef>
                <a:spcPts val="200"/>
              </a:spcBef>
              <a:spcAft>
                <a:spcPts val="0"/>
              </a:spcAft>
              <a:buClr>
                <a:srgbClr val="FFFFFF"/>
              </a:buClr>
              <a:buSzPts val="2400"/>
              <a:buFont typeface="Arial"/>
              <a:buChar char="•"/>
            </a:pPr>
            <a:r>
              <a:rPr lang="en-US" sz="2000" b="0" i="0" u="none" strike="noStrike" cap="none" dirty="0">
                <a:solidFill>
                  <a:srgbClr val="FFFFFF"/>
                </a:solidFill>
                <a:latin typeface="Calibri"/>
                <a:ea typeface="Calibri"/>
                <a:cs typeface="Calibri"/>
                <a:sym typeface="Calibri"/>
              </a:rPr>
              <a:t>Capital Projects</a:t>
            </a:r>
            <a:endParaRPr sz="2000" b="0" i="0" u="none" strike="noStrike" cap="none" dirty="0">
              <a:solidFill>
                <a:schemeClr val="dk1"/>
              </a:solidFill>
              <a:latin typeface="Calibri"/>
              <a:ea typeface="Calibri"/>
              <a:cs typeface="Calibri"/>
              <a:sym typeface="Calibri"/>
            </a:endParaRPr>
          </a:p>
          <a:p>
            <a:pPr marL="1181100" marR="0" lvl="2" indent="-229235" algn="l" rtl="0">
              <a:lnSpc>
                <a:spcPct val="100000"/>
              </a:lnSpc>
              <a:spcBef>
                <a:spcPts val="215"/>
              </a:spcBef>
              <a:spcAft>
                <a:spcPts val="0"/>
              </a:spcAft>
              <a:buClr>
                <a:srgbClr val="FFFFFF"/>
              </a:buClr>
              <a:buSzPts val="2000"/>
              <a:buFont typeface="Arial"/>
              <a:buChar char="•"/>
            </a:pPr>
            <a:r>
              <a:rPr lang="en-US" sz="2000" dirty="0">
                <a:solidFill>
                  <a:srgbClr val="FFFFFF"/>
                </a:solidFill>
                <a:latin typeface="Calibri"/>
                <a:ea typeface="Calibri"/>
                <a:cs typeface="Calibri"/>
                <a:sym typeface="Calibri"/>
              </a:rPr>
              <a:t>New Boiler Installed</a:t>
            </a:r>
            <a:endParaRPr sz="2000" dirty="0">
              <a:solidFill>
                <a:srgbClr val="FFFFFF"/>
              </a:solidFill>
              <a:latin typeface="Calibri"/>
              <a:ea typeface="Calibri"/>
              <a:cs typeface="Calibri"/>
              <a:sym typeface="Calibri"/>
            </a:endParaRPr>
          </a:p>
          <a:p>
            <a:pPr marL="1181100" marR="0" lvl="2" indent="-229235" algn="l" rtl="0">
              <a:lnSpc>
                <a:spcPct val="100000"/>
              </a:lnSpc>
              <a:spcBef>
                <a:spcPts val="290"/>
              </a:spcBef>
              <a:spcAft>
                <a:spcPts val="0"/>
              </a:spcAft>
              <a:buClr>
                <a:srgbClr val="FFFFFF"/>
              </a:buClr>
              <a:buSzPts val="2000"/>
              <a:buFont typeface="Arial"/>
              <a:buChar char="•"/>
            </a:pPr>
            <a:r>
              <a:rPr lang="en-US" sz="2000" dirty="0">
                <a:solidFill>
                  <a:schemeClr val="lt1"/>
                </a:solidFill>
                <a:latin typeface="Calibri"/>
                <a:ea typeface="Calibri"/>
                <a:cs typeface="Calibri"/>
                <a:sym typeface="Calibri"/>
              </a:rPr>
              <a:t>Replacement of flooring for 2</a:t>
            </a:r>
            <a:r>
              <a:rPr lang="en-US" sz="2000" baseline="30000" dirty="0">
                <a:solidFill>
                  <a:schemeClr val="lt1"/>
                </a:solidFill>
                <a:latin typeface="Calibri"/>
                <a:ea typeface="Calibri"/>
                <a:cs typeface="Calibri"/>
                <a:sym typeface="Calibri"/>
              </a:rPr>
              <a:t>nd</a:t>
            </a:r>
            <a:r>
              <a:rPr lang="en-US" sz="2000" dirty="0">
                <a:solidFill>
                  <a:schemeClr val="lt1"/>
                </a:solidFill>
                <a:latin typeface="Calibri"/>
                <a:ea typeface="Calibri"/>
                <a:cs typeface="Calibri"/>
                <a:sym typeface="Calibri"/>
              </a:rPr>
              <a:t> and 3</a:t>
            </a:r>
            <a:r>
              <a:rPr lang="en-US" sz="2000" baseline="30000" dirty="0">
                <a:solidFill>
                  <a:schemeClr val="lt1"/>
                </a:solidFill>
                <a:latin typeface="Calibri"/>
                <a:ea typeface="Calibri"/>
                <a:cs typeface="Calibri"/>
                <a:sym typeface="Calibri"/>
              </a:rPr>
              <a:t>rd</a:t>
            </a:r>
            <a:r>
              <a:rPr lang="en-US" sz="2000" dirty="0">
                <a:solidFill>
                  <a:schemeClr val="lt1"/>
                </a:solidFill>
                <a:latin typeface="Calibri"/>
                <a:ea typeface="Calibri"/>
                <a:cs typeface="Calibri"/>
                <a:sym typeface="Calibri"/>
              </a:rPr>
              <a:t> floor halls scheduled for the summer of 2026</a:t>
            </a:r>
          </a:p>
          <a:p>
            <a:pPr marL="1181100" marR="0" lvl="2" indent="-229235" algn="l" rtl="0">
              <a:lnSpc>
                <a:spcPct val="100000"/>
              </a:lnSpc>
              <a:spcBef>
                <a:spcPts val="290"/>
              </a:spcBef>
              <a:spcAft>
                <a:spcPts val="0"/>
              </a:spcAft>
              <a:buClr>
                <a:srgbClr val="FFFFFF"/>
              </a:buClr>
              <a:buSzPts val="2000"/>
              <a:buFont typeface="Arial"/>
              <a:buChar char="•"/>
            </a:pPr>
            <a:r>
              <a:rPr lang="en-US" sz="2000" dirty="0">
                <a:solidFill>
                  <a:schemeClr val="lt1"/>
                </a:solidFill>
                <a:latin typeface="Calibri"/>
                <a:ea typeface="Calibri"/>
                <a:cs typeface="Calibri"/>
                <a:sym typeface="Calibri"/>
              </a:rPr>
              <a:t>Received scaled down quote for kitchen. Includes new range, deep fryer, hood with fire suppression system, and make up air unit.</a:t>
            </a:r>
            <a:endParaRPr sz="2000" dirty="0">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2126450" y="163287"/>
            <a:ext cx="6527693" cy="505267"/>
          </a:xfrm>
          <a:prstGeom prst="rect">
            <a:avLst/>
          </a:prstGeom>
          <a:noFill/>
          <a:ln>
            <a:noFill/>
          </a:ln>
        </p:spPr>
        <p:txBody>
          <a:bodyPr spcFirstLastPara="1" wrap="square" lIns="0" tIns="12700" rIns="0" bIns="0" anchor="t" anchorCtr="0">
            <a:spAutoFit/>
          </a:bodyPr>
          <a:lstStyle/>
          <a:p>
            <a:pPr marL="12700" lvl="0" indent="0" rtl="0">
              <a:lnSpc>
                <a:spcPct val="100000"/>
              </a:lnSpc>
              <a:spcBef>
                <a:spcPts val="0"/>
              </a:spcBef>
              <a:spcAft>
                <a:spcPts val="0"/>
              </a:spcAft>
              <a:buNone/>
            </a:pPr>
            <a:r>
              <a:rPr lang="en-US" sz="3200" dirty="0">
                <a:highlight>
                  <a:srgbClr val="C00000"/>
                </a:highlight>
              </a:rPr>
              <a:t>State of Brotherhood - Alumni</a:t>
            </a:r>
            <a:endParaRPr sz="3200" dirty="0">
              <a:highlight>
                <a:srgbClr val="C00000"/>
              </a:highlight>
            </a:endParaRPr>
          </a:p>
        </p:txBody>
      </p:sp>
      <p:sp>
        <p:nvSpPr>
          <p:cNvPr id="124" name="Google Shape;124;p17"/>
          <p:cNvSpPr txBox="1"/>
          <p:nvPr/>
        </p:nvSpPr>
        <p:spPr>
          <a:xfrm>
            <a:off x="848650" y="1242875"/>
            <a:ext cx="11133900" cy="5206554"/>
          </a:xfrm>
          <a:prstGeom prst="rect">
            <a:avLst/>
          </a:prstGeom>
          <a:noFill/>
          <a:ln>
            <a:noFill/>
          </a:ln>
        </p:spPr>
        <p:txBody>
          <a:bodyPr spcFirstLastPara="1" wrap="square" lIns="0" tIns="12700" rIns="0" bIns="0" anchor="t" anchorCtr="0">
            <a:spAutoFit/>
          </a:bodyPr>
          <a:lstStyle/>
          <a:p>
            <a:pPr marL="241300" indent="-228600">
              <a:lnSpc>
                <a:spcPct val="116250"/>
              </a:lnSpc>
              <a:buClr>
                <a:srgbClr val="FFFFFF"/>
              </a:buClr>
              <a:buSzPts val="2400"/>
              <a:buFont typeface="Arial"/>
              <a:buChar char="•"/>
            </a:pPr>
            <a:r>
              <a:rPr lang="en-US" sz="2000" dirty="0">
                <a:solidFill>
                  <a:srgbClr val="FFFFFF"/>
                </a:solidFill>
                <a:latin typeface="Calibri"/>
                <a:ea typeface="Calibri"/>
                <a:cs typeface="Calibri"/>
                <a:sym typeface="Calibri"/>
              </a:rPr>
              <a:t>Martin Barbato – President</a:t>
            </a:r>
            <a:endParaRPr lang="en-US" sz="2000" dirty="0">
              <a:solidFill>
                <a:schemeClr val="dk1"/>
              </a:solidFill>
              <a:latin typeface="Calibri"/>
              <a:ea typeface="Calibri"/>
              <a:cs typeface="Calibri"/>
              <a:sym typeface="Calibri"/>
            </a:endParaRPr>
          </a:p>
          <a:p>
            <a:pPr marL="241300" marR="0" lvl="0" indent="-228600" algn="l" rtl="0">
              <a:lnSpc>
                <a:spcPct val="116250"/>
              </a:lnSpc>
              <a:spcBef>
                <a:spcPts val="0"/>
              </a:spcBef>
              <a:spcAft>
                <a:spcPts val="0"/>
              </a:spcAft>
              <a:buClr>
                <a:srgbClr val="FFFFFF"/>
              </a:buClr>
              <a:buSzPts val="2400"/>
              <a:buFont typeface="Arial"/>
              <a:buChar char="•"/>
            </a:pPr>
            <a:r>
              <a:rPr lang="en-US" sz="2000" dirty="0">
                <a:solidFill>
                  <a:srgbClr val="FFFFFF"/>
                </a:solidFill>
                <a:latin typeface="Calibri"/>
                <a:ea typeface="Calibri"/>
                <a:cs typeface="Calibri"/>
                <a:sym typeface="Calibri"/>
              </a:rPr>
              <a:t>State of the Alumni – By the Numbers (As of Homecoming 2025)</a:t>
            </a:r>
            <a:endParaRPr sz="2000" dirty="0">
              <a:solidFill>
                <a:schemeClr val="dk1"/>
              </a:solidFill>
              <a:latin typeface="Calibri"/>
              <a:ea typeface="Calibri"/>
              <a:cs typeface="Calibri"/>
              <a:sym typeface="Calibri"/>
            </a:endParaRPr>
          </a:p>
          <a:p>
            <a:pPr marL="698500" marR="0" lvl="1" indent="-228600" algn="l" rtl="0">
              <a:lnSpc>
                <a:spcPct val="110250"/>
              </a:lnSpc>
              <a:spcBef>
                <a:spcPts val="0"/>
              </a:spcBef>
              <a:spcAft>
                <a:spcPts val="0"/>
              </a:spcAft>
              <a:buClr>
                <a:srgbClr val="FFFFFF"/>
              </a:buClr>
              <a:buSzPts val="2000"/>
              <a:buFont typeface="Arial"/>
              <a:buChar char="•"/>
            </a:pPr>
            <a:r>
              <a:rPr lang="en-US" sz="2000" b="0" i="0" u="none" strike="noStrike" cap="none" dirty="0">
                <a:solidFill>
                  <a:srgbClr val="FFFFFF"/>
                </a:solidFill>
                <a:latin typeface="Calibri"/>
                <a:ea typeface="Calibri"/>
                <a:cs typeface="Calibri"/>
                <a:sym typeface="Calibri"/>
              </a:rPr>
              <a:t>Total of 1,017 living alumni</a:t>
            </a:r>
            <a:endParaRPr sz="2000" b="0" i="0" u="none" strike="noStrike" cap="none" dirty="0">
              <a:solidFill>
                <a:schemeClr val="dk1"/>
              </a:solidFill>
              <a:latin typeface="Calibri"/>
              <a:ea typeface="Calibri"/>
              <a:cs typeface="Calibri"/>
              <a:sym typeface="Calibri"/>
            </a:endParaRPr>
          </a:p>
          <a:p>
            <a:pPr marL="698500" marR="0" lvl="1" indent="-228600" algn="l" rtl="0">
              <a:lnSpc>
                <a:spcPct val="107500"/>
              </a:lnSpc>
              <a:spcBef>
                <a:spcPts val="0"/>
              </a:spcBef>
              <a:spcAft>
                <a:spcPts val="0"/>
              </a:spcAft>
              <a:buClr>
                <a:srgbClr val="FFFFFF"/>
              </a:buClr>
              <a:buSzPts val="2000"/>
              <a:buFont typeface="Arial"/>
              <a:buChar char="•"/>
            </a:pPr>
            <a:r>
              <a:rPr lang="en-US" sz="2000" b="0" i="0" u="none" strike="noStrike" cap="none" dirty="0">
                <a:solidFill>
                  <a:srgbClr val="FFFFFF"/>
                </a:solidFill>
                <a:latin typeface="Calibri"/>
                <a:ea typeface="Calibri"/>
                <a:cs typeface="Calibri"/>
                <a:sym typeface="Calibri"/>
              </a:rPr>
              <a:t>Have valid email for </a:t>
            </a:r>
            <a:r>
              <a:rPr lang="en-US" sz="2000" dirty="0">
                <a:solidFill>
                  <a:srgbClr val="FFFFFF"/>
                </a:solidFill>
                <a:latin typeface="Calibri"/>
                <a:ea typeface="Calibri"/>
                <a:cs typeface="Calibri"/>
                <a:sym typeface="Calibri"/>
              </a:rPr>
              <a:t>469 alumni </a:t>
            </a:r>
            <a:r>
              <a:rPr lang="en-US" sz="2000" b="0" i="0" u="none" strike="noStrike" cap="none" dirty="0">
                <a:solidFill>
                  <a:srgbClr val="FFFFFF"/>
                </a:solidFill>
                <a:latin typeface="Calibri"/>
                <a:ea typeface="Calibri"/>
                <a:cs typeface="Calibri"/>
                <a:sym typeface="Calibri"/>
              </a:rPr>
              <a:t>, regular mail addresses for 7</a:t>
            </a:r>
            <a:r>
              <a:rPr lang="en-US" sz="2000" dirty="0">
                <a:solidFill>
                  <a:srgbClr val="FFFFFF"/>
                </a:solidFill>
                <a:latin typeface="Calibri"/>
                <a:ea typeface="Calibri"/>
                <a:cs typeface="Calibri"/>
                <a:sym typeface="Calibri"/>
              </a:rPr>
              <a:t>28</a:t>
            </a:r>
            <a:r>
              <a:rPr lang="en-US" sz="2000" b="0" i="0" u="none" strike="noStrike" cap="none" dirty="0">
                <a:solidFill>
                  <a:srgbClr val="FFFFFF"/>
                </a:solidFill>
                <a:latin typeface="Calibri"/>
                <a:ea typeface="Calibri"/>
                <a:cs typeface="Calibri"/>
                <a:sym typeface="Calibri"/>
              </a:rPr>
              <a:t> alumni.</a:t>
            </a:r>
            <a:endParaRPr sz="2000" b="0" i="0" u="none" strike="noStrike" cap="none" dirty="0">
              <a:solidFill>
                <a:schemeClr val="dk1"/>
              </a:solidFill>
              <a:latin typeface="Calibri"/>
              <a:ea typeface="Calibri"/>
              <a:cs typeface="Calibri"/>
              <a:sym typeface="Calibri"/>
            </a:endParaRPr>
          </a:p>
          <a:p>
            <a:pPr marL="698500" marR="0" lvl="1" indent="-228600" algn="l" rtl="0">
              <a:lnSpc>
                <a:spcPct val="107500"/>
              </a:lnSpc>
              <a:spcBef>
                <a:spcPts val="0"/>
              </a:spcBef>
              <a:spcAft>
                <a:spcPts val="0"/>
              </a:spcAft>
              <a:buClr>
                <a:srgbClr val="FFFFFF"/>
              </a:buClr>
              <a:buSzPts val="2000"/>
              <a:buFont typeface="Arial"/>
              <a:buChar char="•"/>
            </a:pPr>
            <a:r>
              <a:rPr lang="en-US" sz="2000" b="0" i="0" u="none" strike="noStrike" cap="none" dirty="0">
                <a:solidFill>
                  <a:srgbClr val="FFFFFF"/>
                </a:solidFill>
                <a:latin typeface="Calibri"/>
                <a:ea typeface="Calibri"/>
                <a:cs typeface="Calibri"/>
                <a:sym typeface="Calibri"/>
              </a:rPr>
              <a:t>Have valid cell phone numbers for </a:t>
            </a:r>
            <a:r>
              <a:rPr lang="en-US" sz="2000" dirty="0">
                <a:solidFill>
                  <a:srgbClr val="FFFFFF"/>
                </a:solidFill>
                <a:latin typeface="Calibri"/>
                <a:ea typeface="Calibri"/>
                <a:cs typeface="Calibri"/>
                <a:sym typeface="Calibri"/>
              </a:rPr>
              <a:t>672 alumni</a:t>
            </a:r>
            <a:r>
              <a:rPr lang="en-US" sz="2000" b="0" i="0" u="none" strike="noStrike" cap="none" dirty="0">
                <a:solidFill>
                  <a:srgbClr val="FFFFFF"/>
                </a:solidFill>
                <a:latin typeface="Calibri"/>
                <a:ea typeface="Calibri"/>
                <a:cs typeface="Calibri"/>
                <a:sym typeface="Calibri"/>
              </a:rPr>
              <a:t>.</a:t>
            </a:r>
            <a:endParaRPr sz="2000" b="0" i="0" u="none" strike="noStrike" cap="none" dirty="0">
              <a:solidFill>
                <a:schemeClr val="dk1"/>
              </a:solidFill>
              <a:latin typeface="Calibri"/>
              <a:ea typeface="Calibri"/>
              <a:cs typeface="Calibri"/>
              <a:sym typeface="Calibri"/>
            </a:endParaRPr>
          </a:p>
          <a:p>
            <a:pPr marL="698500" marR="0" lvl="1" indent="-228600" algn="l" rtl="0">
              <a:lnSpc>
                <a:spcPct val="109750"/>
              </a:lnSpc>
              <a:spcBef>
                <a:spcPts val="0"/>
              </a:spcBef>
              <a:spcAft>
                <a:spcPts val="0"/>
              </a:spcAft>
              <a:buClr>
                <a:srgbClr val="FFFFFF"/>
              </a:buClr>
              <a:buSzPts val="2000"/>
              <a:buFont typeface="Arial"/>
              <a:buChar char="•"/>
            </a:pPr>
            <a:r>
              <a:rPr lang="en-US" sz="2000" b="0" i="0" u="none" strike="noStrike" cap="none" dirty="0">
                <a:solidFill>
                  <a:srgbClr val="FFFFFF"/>
                </a:solidFill>
                <a:latin typeface="Calibri"/>
                <a:ea typeface="Calibri"/>
                <a:cs typeface="Calibri"/>
                <a:sym typeface="Calibri"/>
              </a:rPr>
              <a:t>Please ensure your information is current.</a:t>
            </a:r>
            <a:endParaRPr sz="2000" b="0" i="0" u="none" strike="noStrike" cap="none" dirty="0">
              <a:solidFill>
                <a:schemeClr val="dk1"/>
              </a:solidFill>
              <a:latin typeface="Calibri"/>
              <a:ea typeface="Calibri"/>
              <a:cs typeface="Calibri"/>
              <a:sym typeface="Calibri"/>
            </a:endParaRPr>
          </a:p>
          <a:p>
            <a:pPr marL="698500" marR="0" lvl="1" indent="-228600" algn="l" rtl="0">
              <a:lnSpc>
                <a:spcPct val="115250"/>
              </a:lnSpc>
              <a:spcBef>
                <a:spcPts val="0"/>
              </a:spcBef>
              <a:spcAft>
                <a:spcPts val="0"/>
              </a:spcAft>
              <a:buClr>
                <a:srgbClr val="FFFFFF"/>
              </a:buClr>
              <a:buSzPts val="2000"/>
              <a:buFont typeface="Arial"/>
              <a:buChar char="•"/>
            </a:pPr>
            <a:r>
              <a:rPr lang="en-US" sz="2000" b="0" i="0" u="none" strike="noStrike" cap="none" dirty="0">
                <a:solidFill>
                  <a:srgbClr val="FFFFFF"/>
                </a:solidFill>
                <a:latin typeface="Calibri"/>
                <a:ea typeface="Calibri"/>
                <a:cs typeface="Calibri"/>
                <a:sym typeface="Calibri"/>
              </a:rPr>
              <a:t>Please help with missing brothers.</a:t>
            </a:r>
            <a:endParaRPr sz="2000" b="0" i="0" u="none" strike="noStrike" cap="none" dirty="0">
              <a:solidFill>
                <a:schemeClr val="dk1"/>
              </a:solidFill>
              <a:latin typeface="Calibri"/>
              <a:ea typeface="Calibri"/>
              <a:cs typeface="Calibri"/>
              <a:sym typeface="Calibri"/>
            </a:endParaRPr>
          </a:p>
          <a:p>
            <a:pPr marL="241300" marR="0" lvl="0" indent="-228600" algn="l" rtl="0">
              <a:lnSpc>
                <a:spcPct val="112083"/>
              </a:lnSpc>
              <a:spcBef>
                <a:spcPts val="100"/>
              </a:spcBef>
              <a:spcAft>
                <a:spcPts val="0"/>
              </a:spcAft>
              <a:buClr>
                <a:srgbClr val="FFFFFF"/>
              </a:buClr>
              <a:buSzPts val="2400"/>
              <a:buFont typeface="Arial"/>
              <a:buChar char="•"/>
            </a:pPr>
            <a:r>
              <a:rPr lang="en-US" sz="2000" dirty="0">
                <a:solidFill>
                  <a:srgbClr val="FFFFFF"/>
                </a:solidFill>
                <a:latin typeface="Calibri"/>
                <a:ea typeface="Calibri"/>
                <a:cs typeface="Calibri"/>
                <a:sym typeface="Calibri"/>
              </a:rPr>
              <a:t>Help Us All Stay Connected</a:t>
            </a:r>
            <a:endParaRPr sz="2000" dirty="0">
              <a:solidFill>
                <a:schemeClr val="dk1"/>
              </a:solidFill>
              <a:latin typeface="Calibri"/>
              <a:ea typeface="Calibri"/>
              <a:cs typeface="Calibri"/>
              <a:sym typeface="Calibri"/>
            </a:endParaRPr>
          </a:p>
          <a:p>
            <a:pPr marL="698500" marR="0" lvl="1" indent="-228600" algn="l" rtl="0">
              <a:lnSpc>
                <a:spcPct val="108333"/>
              </a:lnSpc>
              <a:spcBef>
                <a:spcPts val="0"/>
              </a:spcBef>
              <a:spcAft>
                <a:spcPts val="0"/>
              </a:spcAft>
              <a:buClr>
                <a:srgbClr val="FFFFFF"/>
              </a:buClr>
              <a:buSzPts val="2000"/>
              <a:buFont typeface="Arial"/>
              <a:buChar char="•"/>
            </a:pPr>
            <a:r>
              <a:rPr lang="en-US" sz="2000" b="0" i="0" u="none" strike="noStrike" cap="none" dirty="0">
                <a:solidFill>
                  <a:srgbClr val="FFFFFF"/>
                </a:solidFill>
                <a:latin typeface="Calibri"/>
                <a:ea typeface="Calibri"/>
                <a:cs typeface="Calibri"/>
                <a:sym typeface="Calibri"/>
              </a:rPr>
              <a:t>Get your current address information to Emily </a:t>
            </a:r>
            <a:r>
              <a:rPr lang="en-US" sz="2000" dirty="0" err="1">
                <a:solidFill>
                  <a:srgbClr val="FFFFFF"/>
                </a:solidFill>
                <a:latin typeface="Calibri"/>
                <a:ea typeface="Calibri"/>
                <a:cs typeface="Calibri"/>
                <a:sym typeface="Calibri"/>
              </a:rPr>
              <a:t>Wanner</a:t>
            </a:r>
            <a:r>
              <a:rPr lang="en-US" sz="2000" dirty="0">
                <a:solidFill>
                  <a:srgbClr val="FFFFFF"/>
                </a:solidFill>
                <a:latin typeface="Calibri"/>
                <a:ea typeface="Calibri"/>
                <a:cs typeface="Calibri"/>
                <a:sym typeface="Calibri"/>
              </a:rPr>
              <a:t> </a:t>
            </a:r>
            <a:r>
              <a:rPr lang="en-US" sz="2000" b="0" i="0" u="none" strike="noStrike" cap="none" dirty="0">
                <a:solidFill>
                  <a:srgbClr val="FFFFFF"/>
                </a:solidFill>
                <a:latin typeface="Calibri"/>
                <a:ea typeface="Calibri"/>
                <a:cs typeface="Calibri"/>
                <a:sym typeface="Calibri"/>
              </a:rPr>
              <a:t>at: </a:t>
            </a:r>
            <a:r>
              <a:rPr lang="en-US" sz="2000" b="1" i="0" u="sng" strike="noStrike" cap="none" dirty="0">
                <a:solidFill>
                  <a:schemeClr val="hlink"/>
                </a:solidFill>
                <a:latin typeface="Calibri"/>
                <a:ea typeface="Calibri"/>
                <a:cs typeface="Calibri"/>
                <a:sym typeface="Calibri"/>
                <a:hlinkClick r:id="rId3"/>
              </a:rPr>
              <a:t>eoneill@elevateims.com</a:t>
            </a:r>
            <a:endParaRPr sz="2000" b="0" i="0" u="none" strike="noStrike" cap="none" dirty="0">
              <a:solidFill>
                <a:schemeClr val="dk1"/>
              </a:solidFill>
              <a:latin typeface="Calibri"/>
              <a:ea typeface="Calibri"/>
              <a:cs typeface="Calibri"/>
              <a:sym typeface="Calibri"/>
            </a:endParaRPr>
          </a:p>
          <a:p>
            <a:pPr marL="698500" marR="0" lvl="1" indent="-228600" algn="l" rtl="0">
              <a:lnSpc>
                <a:spcPct val="110749"/>
              </a:lnSpc>
              <a:spcBef>
                <a:spcPts val="0"/>
              </a:spcBef>
              <a:spcAft>
                <a:spcPts val="0"/>
              </a:spcAft>
              <a:buClr>
                <a:srgbClr val="FFFFFF"/>
              </a:buClr>
              <a:buSzPts val="2000"/>
              <a:buFont typeface="Arial"/>
              <a:buChar char="•"/>
            </a:pPr>
            <a:r>
              <a:rPr lang="en-US" sz="2000" b="0" i="0" u="none" strike="noStrike" cap="none" dirty="0">
                <a:solidFill>
                  <a:srgbClr val="FFFFFF"/>
                </a:solidFill>
                <a:latin typeface="Calibri"/>
                <a:ea typeface="Calibri"/>
                <a:cs typeface="Calibri"/>
                <a:sym typeface="Calibri"/>
              </a:rPr>
              <a:t>Keep your Alumni Profile current.</a:t>
            </a:r>
            <a:endParaRPr sz="2000" b="0" i="0" u="none" strike="noStrike" cap="none" dirty="0">
              <a:solidFill>
                <a:schemeClr val="dk1"/>
              </a:solidFill>
              <a:latin typeface="Calibri"/>
              <a:ea typeface="Calibri"/>
              <a:cs typeface="Calibri"/>
              <a:sym typeface="Calibri"/>
            </a:endParaRPr>
          </a:p>
          <a:p>
            <a:pPr marL="698500" marR="0" lvl="1" indent="-228600" algn="l" rtl="0">
              <a:lnSpc>
                <a:spcPct val="115250"/>
              </a:lnSpc>
              <a:spcBef>
                <a:spcPts val="0"/>
              </a:spcBef>
              <a:spcAft>
                <a:spcPts val="0"/>
              </a:spcAft>
              <a:buClr>
                <a:srgbClr val="FFFFFF"/>
              </a:buClr>
              <a:buSzPts val="2000"/>
              <a:buFont typeface="Arial"/>
              <a:buChar char="•"/>
            </a:pPr>
            <a:r>
              <a:rPr lang="en-US" sz="2000" b="0" i="0" u="none" strike="noStrike" cap="none" dirty="0">
                <a:solidFill>
                  <a:srgbClr val="FFFFFF"/>
                </a:solidFill>
                <a:latin typeface="Calibri"/>
                <a:ea typeface="Calibri"/>
                <a:cs typeface="Calibri"/>
                <a:sym typeface="Calibri"/>
              </a:rPr>
              <a:t>Send notices of life changes (e.g., family, professional) to Emily.</a:t>
            </a:r>
            <a:endParaRPr sz="2000" b="0" i="0" u="none" strike="noStrike" cap="none" dirty="0">
              <a:solidFill>
                <a:srgbClr val="FFFFFF"/>
              </a:solidFill>
              <a:latin typeface="Calibri"/>
              <a:ea typeface="Calibri"/>
              <a:cs typeface="Calibri"/>
              <a:sym typeface="Calibri"/>
            </a:endParaRPr>
          </a:p>
          <a:p>
            <a:pPr marL="698500" marR="0" lvl="1" indent="-228600" algn="l" rtl="0">
              <a:lnSpc>
                <a:spcPct val="115250"/>
              </a:lnSpc>
              <a:spcBef>
                <a:spcPts val="0"/>
              </a:spcBef>
              <a:spcAft>
                <a:spcPts val="0"/>
              </a:spcAft>
              <a:buClr>
                <a:srgbClr val="FFFFFF"/>
              </a:buClr>
              <a:buSzPts val="2000"/>
              <a:buFont typeface="Calibri"/>
              <a:buChar char="•"/>
            </a:pPr>
            <a:r>
              <a:rPr lang="en-US" sz="2000" dirty="0" err="1">
                <a:solidFill>
                  <a:srgbClr val="FFFFFF"/>
                </a:solidFill>
                <a:latin typeface="Calibri"/>
                <a:ea typeface="Calibri"/>
                <a:cs typeface="Calibri"/>
                <a:sym typeface="Calibri"/>
              </a:rPr>
              <a:t>Opt</a:t>
            </a:r>
            <a:r>
              <a:rPr lang="en-US" sz="2000" dirty="0">
                <a:solidFill>
                  <a:srgbClr val="FFFFFF"/>
                </a:solidFill>
                <a:latin typeface="Calibri"/>
                <a:ea typeface="Calibri"/>
                <a:cs typeface="Calibri"/>
                <a:sym typeface="Calibri"/>
              </a:rPr>
              <a:t> in to accept text messaging from PSK/Elevate</a:t>
            </a:r>
            <a:endParaRPr sz="2000" dirty="0">
              <a:solidFill>
                <a:srgbClr val="FFFFFF"/>
              </a:solidFill>
              <a:latin typeface="Calibri"/>
              <a:ea typeface="Calibri"/>
              <a:cs typeface="Calibri"/>
              <a:sym typeface="Calibri"/>
            </a:endParaRPr>
          </a:p>
          <a:p>
            <a:pPr marL="241300" marR="0" lvl="0" indent="-228600" algn="l" rtl="0">
              <a:lnSpc>
                <a:spcPct val="100000"/>
              </a:lnSpc>
              <a:spcBef>
                <a:spcPts val="80"/>
              </a:spcBef>
              <a:spcAft>
                <a:spcPts val="0"/>
              </a:spcAft>
              <a:buClr>
                <a:srgbClr val="FFFFFF"/>
              </a:buClr>
              <a:buSzPts val="2400"/>
              <a:buFont typeface="Arial"/>
              <a:buChar char="•"/>
            </a:pPr>
            <a:r>
              <a:rPr lang="en-US" sz="2000" dirty="0">
                <a:solidFill>
                  <a:srgbClr val="FFFFFF"/>
                </a:solidFill>
                <a:latin typeface="Calibri"/>
                <a:ea typeface="Calibri"/>
                <a:cs typeface="Calibri"/>
                <a:sym typeface="Calibri"/>
              </a:rPr>
              <a:t>Website Portal: </a:t>
            </a:r>
            <a:r>
              <a:rPr lang="en-US" sz="2000" b="1" u="sng" dirty="0">
                <a:solidFill>
                  <a:schemeClr val="hlink"/>
                </a:solidFill>
                <a:latin typeface="Calibri"/>
                <a:ea typeface="Calibri"/>
                <a:cs typeface="Calibri"/>
                <a:sym typeface="Calibri"/>
                <a:hlinkClick r:id="rId4"/>
              </a:rPr>
              <a:t>www.PhiSigPSU.com</a:t>
            </a:r>
            <a:endParaRPr sz="2000" dirty="0">
              <a:solidFill>
                <a:schemeClr val="dk1"/>
              </a:solidFill>
              <a:latin typeface="Calibri"/>
              <a:ea typeface="Calibri"/>
              <a:cs typeface="Calibri"/>
              <a:sym typeface="Calibri"/>
            </a:endParaRPr>
          </a:p>
          <a:p>
            <a:pPr marL="241300" marR="0" lvl="0" indent="-228600" algn="l" rtl="0">
              <a:lnSpc>
                <a:spcPct val="116250"/>
              </a:lnSpc>
              <a:spcBef>
                <a:spcPts val="120"/>
              </a:spcBef>
              <a:spcAft>
                <a:spcPts val="0"/>
              </a:spcAft>
              <a:buClr>
                <a:srgbClr val="FFFFFF"/>
              </a:buClr>
              <a:buSzPts val="2400"/>
              <a:buFont typeface="Arial"/>
              <a:buChar char="•"/>
            </a:pPr>
            <a:r>
              <a:rPr lang="en-US" sz="2000" dirty="0">
                <a:solidFill>
                  <a:srgbClr val="FFFFFF"/>
                </a:solidFill>
                <a:latin typeface="Calibri"/>
                <a:ea typeface="Calibri"/>
                <a:cs typeface="Calibri"/>
                <a:sym typeface="Calibri"/>
              </a:rPr>
              <a:t>Future Events/Celebration</a:t>
            </a:r>
            <a:endParaRPr sz="2000" b="0" i="0" u="none" strike="noStrike" cap="none" dirty="0">
              <a:solidFill>
                <a:schemeClr val="dk1"/>
              </a:solidFill>
              <a:latin typeface="Calibri"/>
              <a:ea typeface="Calibri"/>
              <a:cs typeface="Calibri"/>
              <a:sym typeface="Calibri"/>
            </a:endParaRPr>
          </a:p>
          <a:p>
            <a:pPr marL="698500" marR="0" lvl="1" indent="-228600" algn="l" rtl="0">
              <a:lnSpc>
                <a:spcPct val="115250"/>
              </a:lnSpc>
              <a:spcBef>
                <a:spcPts val="0"/>
              </a:spcBef>
              <a:spcAft>
                <a:spcPts val="0"/>
              </a:spcAft>
              <a:buClr>
                <a:srgbClr val="FFFFFF"/>
              </a:buClr>
              <a:buSzPts val="2000"/>
              <a:buFont typeface="Arial"/>
              <a:buChar char="•"/>
            </a:pPr>
            <a:r>
              <a:rPr lang="en-US" sz="2000" b="0" i="0" u="none" strike="noStrike" cap="none" dirty="0">
                <a:solidFill>
                  <a:srgbClr val="FFFFFF"/>
                </a:solidFill>
                <a:latin typeface="Calibri"/>
                <a:ea typeface="Calibri"/>
                <a:cs typeface="Calibri"/>
                <a:sym typeface="Calibri"/>
              </a:rPr>
              <a:t>100 years of Kappa Mansion – February 21, 2027</a:t>
            </a: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76561-CA3E-720C-F7F4-F5BD868D8C3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8C1B25-836B-4978-2C07-C9407FEF12B7}"/>
              </a:ext>
            </a:extLst>
          </p:cNvPr>
          <p:cNvSpPr>
            <a:spLocks noGrp="1"/>
          </p:cNvSpPr>
          <p:nvPr>
            <p:ph idx="1"/>
          </p:nvPr>
        </p:nvSpPr>
        <p:spPr>
          <a:xfrm>
            <a:off x="615316" y="1400784"/>
            <a:ext cx="10488113" cy="4259788"/>
          </a:xfrm>
        </p:spPr>
        <p:txBody>
          <a:bodyPr>
            <a:normAutofit/>
          </a:bodyPr>
          <a:lstStyle/>
          <a:p>
            <a:pPr marL="241300">
              <a:lnSpc>
                <a:spcPct val="116250"/>
              </a:lnSpc>
              <a:buClr>
                <a:srgbClr val="FFFFFF"/>
              </a:buClr>
              <a:buSzPts val="2400"/>
              <a:buFont typeface="Arial"/>
              <a:buChar char="•"/>
            </a:pPr>
            <a:r>
              <a:rPr lang="en-US" sz="2000" dirty="0">
                <a:solidFill>
                  <a:schemeClr val="bg1"/>
                </a:solidFill>
              </a:rPr>
              <a:t>Special Committees (announced at Homecoming 2025)</a:t>
            </a:r>
            <a:endParaRPr lang="en-US" sz="2000" dirty="0">
              <a:solidFill>
                <a:schemeClr val="dk1"/>
              </a:solidFill>
            </a:endParaRPr>
          </a:p>
          <a:p>
            <a:pPr marL="241300" lvl="0">
              <a:lnSpc>
                <a:spcPct val="116250"/>
              </a:lnSpc>
              <a:buClr>
                <a:srgbClr val="FFFFFF"/>
              </a:buClr>
              <a:buSzPts val="2400"/>
              <a:buFont typeface="Arial"/>
              <a:buChar char="•"/>
            </a:pPr>
            <a:r>
              <a:rPr lang="en-US" sz="2000" dirty="0">
                <a:solidFill>
                  <a:schemeClr val="bg1"/>
                </a:solidFill>
              </a:rPr>
              <a:t>Alumni-Active Committee</a:t>
            </a:r>
            <a:endParaRPr lang="en-US" sz="2000" dirty="0">
              <a:solidFill>
                <a:schemeClr val="dk1"/>
              </a:solidFill>
            </a:endParaRPr>
          </a:p>
          <a:p>
            <a:pPr marL="698500" lvl="1">
              <a:lnSpc>
                <a:spcPct val="110250"/>
              </a:lnSpc>
              <a:buClr>
                <a:srgbClr val="FFFFFF"/>
              </a:buClr>
              <a:buSzPts val="2000"/>
              <a:buFont typeface="Arial"/>
              <a:buChar char="•"/>
            </a:pPr>
            <a:r>
              <a:rPr lang="en-US" sz="2000" dirty="0">
                <a:solidFill>
                  <a:schemeClr val="bg1"/>
                </a:solidFill>
              </a:rPr>
              <a:t>Single focus: Fostering Connections between Alumni and Actives for Mentoring. Why? To positively impact recruitment.</a:t>
            </a:r>
          </a:p>
          <a:p>
            <a:pPr marL="241300" lvl="0">
              <a:lnSpc>
                <a:spcPct val="116250"/>
              </a:lnSpc>
              <a:buClr>
                <a:srgbClr val="FFFFFF"/>
              </a:buClr>
              <a:buSzPts val="2400"/>
              <a:buFont typeface="Arial"/>
              <a:buChar char="•"/>
            </a:pPr>
            <a:r>
              <a:rPr lang="en-US" sz="2000" dirty="0">
                <a:solidFill>
                  <a:schemeClr val="bg1"/>
                </a:solidFill>
              </a:rPr>
              <a:t>Capital Investment Committee</a:t>
            </a:r>
            <a:endParaRPr lang="en-US" sz="2000" dirty="0">
              <a:solidFill>
                <a:schemeClr val="dk1"/>
              </a:solidFill>
            </a:endParaRPr>
          </a:p>
          <a:p>
            <a:pPr marL="241300" lvl="0">
              <a:lnSpc>
                <a:spcPct val="116250"/>
              </a:lnSpc>
              <a:buClr>
                <a:srgbClr val="FFFFFF"/>
              </a:buClr>
              <a:buSzPts val="2400"/>
              <a:buFont typeface="Arial"/>
              <a:buChar char="•"/>
            </a:pPr>
            <a:r>
              <a:rPr lang="en-US" sz="2000" dirty="0">
                <a:solidFill>
                  <a:schemeClr val="bg1"/>
                </a:solidFill>
              </a:rPr>
              <a:t>Historical Preservation Committee</a:t>
            </a:r>
            <a:endParaRPr lang="en-US" sz="2000" dirty="0">
              <a:solidFill>
                <a:schemeClr val="dk1"/>
              </a:solidFill>
            </a:endParaRPr>
          </a:p>
          <a:p>
            <a:pPr marL="698500" lvl="1">
              <a:lnSpc>
                <a:spcPct val="110250"/>
              </a:lnSpc>
              <a:buClr>
                <a:srgbClr val="FFFFFF"/>
              </a:buClr>
              <a:buSzPts val="2000"/>
              <a:buFont typeface="Arial"/>
              <a:buChar char="•"/>
            </a:pPr>
            <a:r>
              <a:rPr lang="en-US" sz="2000" dirty="0">
                <a:solidFill>
                  <a:schemeClr val="bg1"/>
                </a:solidFill>
              </a:rPr>
              <a:t>Digitization of Records and Composites.</a:t>
            </a:r>
            <a:endParaRPr lang="en-US" sz="2000" dirty="0">
              <a:solidFill>
                <a:schemeClr val="dk1"/>
              </a:solidFill>
            </a:endParaRPr>
          </a:p>
          <a:p>
            <a:pPr marL="698500" lvl="1">
              <a:lnSpc>
                <a:spcPct val="107500"/>
              </a:lnSpc>
              <a:buClr>
                <a:srgbClr val="FFFFFF"/>
              </a:buClr>
              <a:buSzPts val="2000"/>
              <a:buFont typeface="Arial"/>
              <a:buChar char="•"/>
            </a:pPr>
            <a:r>
              <a:rPr lang="en-US" sz="2000" dirty="0">
                <a:solidFill>
                  <a:schemeClr val="bg1"/>
                </a:solidFill>
              </a:rPr>
              <a:t>Alumni Accomplishments and Chapter Eternal.  Getting information onto Elevate website.  Explore auto feed from Penn State</a:t>
            </a:r>
          </a:p>
          <a:p>
            <a:pPr marL="241300">
              <a:lnSpc>
                <a:spcPct val="107500"/>
              </a:lnSpc>
              <a:buClr>
                <a:srgbClr val="FFFFFF"/>
              </a:buClr>
              <a:buSzPts val="2000"/>
              <a:buFont typeface="Arial"/>
              <a:buChar char="•"/>
            </a:pPr>
            <a:r>
              <a:rPr lang="en-US" sz="2000" dirty="0">
                <a:solidFill>
                  <a:schemeClr val="bg1"/>
                </a:solidFill>
              </a:rPr>
              <a:t>Opportunities for Alumni to get involved</a:t>
            </a:r>
            <a:endParaRPr lang="en-US" sz="2000" dirty="0">
              <a:solidFill>
                <a:schemeClr val="dk1"/>
              </a:solidFill>
            </a:endParaRPr>
          </a:p>
          <a:p>
            <a:endParaRPr lang="en-US" sz="2000" dirty="0">
              <a:solidFill>
                <a:schemeClr val="bg1"/>
              </a:solidFill>
            </a:endParaRPr>
          </a:p>
        </p:txBody>
      </p:sp>
      <p:sp>
        <p:nvSpPr>
          <p:cNvPr id="4" name="Title 1">
            <a:extLst>
              <a:ext uri="{FF2B5EF4-FFF2-40B4-BE49-F238E27FC236}">
                <a16:creationId xmlns:a16="http://schemas.microsoft.com/office/drawing/2014/main" id="{F6C12AF0-BCEA-521F-F0F7-80D6568B4E0D}"/>
              </a:ext>
            </a:extLst>
          </p:cNvPr>
          <p:cNvSpPr txBox="1">
            <a:spLocks/>
          </p:cNvSpPr>
          <p:nvPr/>
        </p:nvSpPr>
        <p:spPr>
          <a:xfrm>
            <a:off x="1477232" y="132080"/>
            <a:ext cx="7682810" cy="4924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200" b="0" i="0" u="none" strike="noStrike" cap="none">
                <a:solidFill>
                  <a:srgbClr val="F2F2F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highlight>
                  <a:srgbClr val="C00000"/>
                </a:highlight>
              </a:rPr>
              <a:t>State of Brotherhood - Alumni</a:t>
            </a:r>
            <a:endParaRPr lang="en-US" sz="3200" dirty="0"/>
          </a:p>
        </p:txBody>
      </p:sp>
    </p:spTree>
    <p:extLst>
      <p:ext uri="{BB962C8B-B14F-4D97-AF65-F5344CB8AC3E}">
        <p14:creationId xmlns:p14="http://schemas.microsoft.com/office/powerpoint/2010/main" val="113476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F9E0D-5F7A-9020-2BDD-6CB2203C03F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F92C54-4BB3-5178-0DF0-C38DD1E7F159}"/>
              </a:ext>
            </a:extLst>
          </p:cNvPr>
          <p:cNvSpPr>
            <a:spLocks noGrp="1"/>
          </p:cNvSpPr>
          <p:nvPr>
            <p:ph idx="1"/>
          </p:nvPr>
        </p:nvSpPr>
        <p:spPr>
          <a:xfrm>
            <a:off x="615316" y="1400784"/>
            <a:ext cx="10488113" cy="4259788"/>
          </a:xfrm>
        </p:spPr>
        <p:txBody>
          <a:bodyPr>
            <a:normAutofit/>
          </a:bodyPr>
          <a:lstStyle/>
          <a:p>
            <a:pPr marL="241300">
              <a:lnSpc>
                <a:spcPct val="116250"/>
              </a:lnSpc>
              <a:buClr>
                <a:srgbClr val="FFFFFF"/>
              </a:buClr>
              <a:buSzPts val="2400"/>
              <a:buFont typeface="Arial"/>
              <a:buChar char="•"/>
            </a:pPr>
            <a:r>
              <a:rPr lang="en-US" sz="2000" dirty="0">
                <a:solidFill>
                  <a:schemeClr val="bg1"/>
                </a:solidFill>
              </a:rPr>
              <a:t>Single award, presented by the Alumni, that acknowledges the Active who best exhibits the qualities of our cardinal principles:</a:t>
            </a:r>
          </a:p>
          <a:p>
            <a:pPr marL="698500" lvl="1">
              <a:lnSpc>
                <a:spcPct val="116250"/>
              </a:lnSpc>
              <a:buClr>
                <a:srgbClr val="FFFFFF"/>
              </a:buClr>
              <a:buSzPts val="2400"/>
              <a:buFont typeface="Arial"/>
              <a:buChar char="•"/>
            </a:pPr>
            <a:r>
              <a:rPr lang="en-US" sz="2000" dirty="0">
                <a:solidFill>
                  <a:schemeClr val="bg1"/>
                </a:solidFill>
              </a:rPr>
              <a:t>BROTHERHOOD: </a:t>
            </a:r>
          </a:p>
          <a:p>
            <a:pPr marL="1155700" lvl="2">
              <a:lnSpc>
                <a:spcPct val="116250"/>
              </a:lnSpc>
              <a:buClr>
                <a:srgbClr val="FFFFFF"/>
              </a:buClr>
              <a:buSzPts val="2400"/>
              <a:buFont typeface="Arial"/>
              <a:buChar char="•"/>
            </a:pPr>
            <a:r>
              <a:rPr lang="en-US" sz="2000" dirty="0">
                <a:solidFill>
                  <a:schemeClr val="bg1"/>
                </a:solidFill>
              </a:rPr>
              <a:t>Leadership positions held (Chapter, University, PSK National levels)</a:t>
            </a:r>
          </a:p>
          <a:p>
            <a:pPr marL="1155700" lvl="2">
              <a:lnSpc>
                <a:spcPct val="116250"/>
              </a:lnSpc>
              <a:buClr>
                <a:srgbClr val="FFFFFF"/>
              </a:buClr>
              <a:buSzPts val="2400"/>
              <a:buFont typeface="Arial"/>
              <a:buChar char="•"/>
            </a:pPr>
            <a:r>
              <a:rPr lang="en-US" sz="2000" dirty="0">
                <a:solidFill>
                  <a:schemeClr val="bg1"/>
                </a:solidFill>
              </a:rPr>
              <a:t>“Good standing” – free of debt, or alumni board approved payment plan in place</a:t>
            </a:r>
          </a:p>
          <a:p>
            <a:pPr marL="1155700" lvl="2">
              <a:lnSpc>
                <a:spcPct val="116250"/>
              </a:lnSpc>
              <a:buClr>
                <a:srgbClr val="FFFFFF"/>
              </a:buClr>
              <a:buSzPts val="2400"/>
              <a:buFont typeface="Arial"/>
              <a:buChar char="•"/>
            </a:pPr>
            <a:r>
              <a:rPr lang="en-US" sz="2000" dirty="0">
                <a:solidFill>
                  <a:schemeClr val="bg1"/>
                </a:solidFill>
              </a:rPr>
              <a:t>Number of semesters lived in house</a:t>
            </a:r>
          </a:p>
          <a:p>
            <a:pPr marL="698500" lvl="1">
              <a:lnSpc>
                <a:spcPct val="116250"/>
              </a:lnSpc>
              <a:buClr>
                <a:srgbClr val="FFFFFF"/>
              </a:buClr>
              <a:buSzPts val="2400"/>
              <a:buFont typeface="Arial"/>
              <a:buChar char="•"/>
            </a:pPr>
            <a:r>
              <a:rPr lang="en-US" sz="2000" dirty="0">
                <a:solidFill>
                  <a:schemeClr val="bg1"/>
                </a:solidFill>
              </a:rPr>
              <a:t>SCHOLARSHIP:  Cumulative Grade Point Average</a:t>
            </a:r>
          </a:p>
          <a:p>
            <a:pPr marL="698500" lvl="1">
              <a:lnSpc>
                <a:spcPct val="116250"/>
              </a:lnSpc>
              <a:buClr>
                <a:srgbClr val="FFFFFF"/>
              </a:buClr>
              <a:buSzPts val="2400"/>
              <a:buFont typeface="Arial"/>
              <a:buChar char="•"/>
            </a:pPr>
            <a:r>
              <a:rPr lang="en-US" sz="2000" dirty="0">
                <a:solidFill>
                  <a:schemeClr val="bg1"/>
                </a:solidFill>
              </a:rPr>
              <a:t>CHARACTER:  Actives’ Input</a:t>
            </a:r>
          </a:p>
          <a:p>
            <a:pPr marL="241300">
              <a:lnSpc>
                <a:spcPct val="116250"/>
              </a:lnSpc>
              <a:buClr>
                <a:srgbClr val="FFFFFF"/>
              </a:buClr>
              <a:buSzPts val="2400"/>
              <a:buFont typeface="Arial"/>
              <a:buChar char="•"/>
            </a:pPr>
            <a:r>
              <a:rPr lang="en-US" sz="2000" dirty="0">
                <a:solidFill>
                  <a:schemeClr val="bg1"/>
                </a:solidFill>
              </a:rPr>
              <a:t>AND THE 2026 WINNER IS…………</a:t>
            </a:r>
          </a:p>
          <a:p>
            <a:pPr marL="241300">
              <a:lnSpc>
                <a:spcPct val="116250"/>
              </a:lnSpc>
              <a:buClr>
                <a:srgbClr val="FFFFFF"/>
              </a:buClr>
              <a:buSzPts val="2400"/>
              <a:buFont typeface="Arial"/>
              <a:buChar char="•"/>
            </a:pPr>
            <a:endParaRPr lang="en-US" sz="2000" dirty="0">
              <a:solidFill>
                <a:schemeClr val="bg1"/>
              </a:solidFill>
            </a:endParaRPr>
          </a:p>
          <a:p>
            <a:pPr marL="698500" lvl="1">
              <a:lnSpc>
                <a:spcPct val="116250"/>
              </a:lnSpc>
              <a:buClr>
                <a:srgbClr val="FFFFFF"/>
              </a:buClr>
              <a:buSzPts val="2400"/>
              <a:buFont typeface="Arial"/>
              <a:buChar char="•"/>
            </a:pPr>
            <a:endParaRPr lang="en-US" sz="2000" dirty="0">
              <a:solidFill>
                <a:schemeClr val="bg1"/>
              </a:solidFill>
            </a:endParaRPr>
          </a:p>
          <a:p>
            <a:pPr marL="241300">
              <a:lnSpc>
                <a:spcPct val="116250"/>
              </a:lnSpc>
              <a:buClr>
                <a:srgbClr val="FFFFFF"/>
              </a:buClr>
              <a:buSzPts val="2400"/>
              <a:buFont typeface="Arial"/>
              <a:buChar char="•"/>
            </a:pPr>
            <a:endParaRPr lang="en-US" sz="2000" dirty="0">
              <a:solidFill>
                <a:schemeClr val="bg1"/>
              </a:solidFill>
            </a:endParaRPr>
          </a:p>
          <a:p>
            <a:endParaRPr lang="en-US" sz="2000" dirty="0">
              <a:solidFill>
                <a:schemeClr val="bg1"/>
              </a:solidFill>
            </a:endParaRPr>
          </a:p>
        </p:txBody>
      </p:sp>
      <p:sp>
        <p:nvSpPr>
          <p:cNvPr id="4" name="Title 1">
            <a:extLst>
              <a:ext uri="{FF2B5EF4-FFF2-40B4-BE49-F238E27FC236}">
                <a16:creationId xmlns:a16="http://schemas.microsoft.com/office/drawing/2014/main" id="{B586177E-0934-CE10-4466-CEA29B3712E6}"/>
              </a:ext>
            </a:extLst>
          </p:cNvPr>
          <p:cNvSpPr txBox="1">
            <a:spLocks/>
          </p:cNvSpPr>
          <p:nvPr/>
        </p:nvSpPr>
        <p:spPr>
          <a:xfrm>
            <a:off x="1477232" y="132080"/>
            <a:ext cx="7682810" cy="4924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200" b="0" i="0" u="none" strike="noStrike" cap="none">
                <a:solidFill>
                  <a:srgbClr val="F2F2F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highlight>
                  <a:srgbClr val="C00000"/>
                </a:highlight>
              </a:rPr>
              <a:t>Cardinal Principals Scholarship Award</a:t>
            </a:r>
            <a:endParaRPr lang="en-US" sz="3200" dirty="0"/>
          </a:p>
        </p:txBody>
      </p:sp>
    </p:spTree>
    <p:extLst>
      <p:ext uri="{BB962C8B-B14F-4D97-AF65-F5344CB8AC3E}">
        <p14:creationId xmlns:p14="http://schemas.microsoft.com/office/powerpoint/2010/main" val="3151768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2080252" y="162373"/>
            <a:ext cx="3427200" cy="505267"/>
          </a:xfrm>
          <a:prstGeom prst="rect">
            <a:avLst/>
          </a:prstGeom>
          <a:noFill/>
          <a:ln>
            <a:noFill/>
          </a:ln>
        </p:spPr>
        <p:txBody>
          <a:bodyPr spcFirstLastPara="1" wrap="square" lIns="0" tIns="12700" rIns="0" bIns="0" anchor="t" anchorCtr="0">
            <a:spAutoFit/>
          </a:bodyPr>
          <a:lstStyle/>
          <a:p>
            <a:pPr marL="12700" lvl="0" indent="0" rtl="0">
              <a:lnSpc>
                <a:spcPct val="100000"/>
              </a:lnSpc>
              <a:spcBef>
                <a:spcPts val="0"/>
              </a:spcBef>
              <a:spcAft>
                <a:spcPts val="0"/>
              </a:spcAft>
              <a:buNone/>
            </a:pPr>
            <a:r>
              <a:rPr lang="en-US" sz="3200" dirty="0">
                <a:highlight>
                  <a:srgbClr val="C00000"/>
                </a:highlight>
              </a:rPr>
              <a:t>Meeting Agenda</a:t>
            </a:r>
            <a:endParaRPr sz="3200" dirty="0">
              <a:highlight>
                <a:srgbClr val="C00000"/>
              </a:highlight>
            </a:endParaRPr>
          </a:p>
        </p:txBody>
      </p:sp>
      <p:sp>
        <p:nvSpPr>
          <p:cNvPr id="68" name="Google Shape;68;p8"/>
          <p:cNvSpPr txBox="1"/>
          <p:nvPr/>
        </p:nvSpPr>
        <p:spPr>
          <a:xfrm>
            <a:off x="881743" y="1262743"/>
            <a:ext cx="7902994" cy="3670220"/>
          </a:xfrm>
          <a:prstGeom prst="rect">
            <a:avLst/>
          </a:prstGeom>
          <a:noFill/>
          <a:ln>
            <a:noFill/>
          </a:ln>
        </p:spPr>
        <p:txBody>
          <a:bodyPr spcFirstLastPara="1" wrap="square" lIns="0" tIns="104125" rIns="0" bIns="0" anchor="t" anchorCtr="0">
            <a:spAutoFit/>
          </a:bodyPr>
          <a:lstStyle/>
          <a:p>
            <a:pPr marL="355600" marR="0" lvl="0" indent="-342900" algn="l" rtl="0">
              <a:lnSpc>
                <a:spcPct val="100000"/>
              </a:lnSpc>
              <a:spcBef>
                <a:spcPts val="0"/>
              </a:spcBef>
              <a:spcAft>
                <a:spcPts val="0"/>
              </a:spcAft>
              <a:buClr>
                <a:srgbClr val="FFFFFF"/>
              </a:buClr>
              <a:buSzPts val="2400"/>
              <a:buFont typeface="Noto Sans Symbols"/>
              <a:buChar char="⮚"/>
            </a:pPr>
            <a:r>
              <a:rPr lang="en-US" sz="1800" dirty="0">
                <a:solidFill>
                  <a:srgbClr val="FFFFFF"/>
                </a:solidFill>
                <a:latin typeface="Calibri"/>
                <a:ea typeface="Calibri"/>
                <a:cs typeface="Calibri"/>
                <a:sym typeface="Calibri"/>
              </a:rPr>
              <a:t>Introductions – Alumni Board, Actives Executive Board</a:t>
            </a:r>
            <a:endParaRPr sz="1800" dirty="0">
              <a:solidFill>
                <a:schemeClr val="dk1"/>
              </a:solidFill>
              <a:latin typeface="Calibri"/>
              <a:ea typeface="Calibri"/>
              <a:cs typeface="Calibri"/>
              <a:sym typeface="Calibri"/>
            </a:endParaRPr>
          </a:p>
          <a:p>
            <a:pPr marL="355600" marR="0" lvl="0" indent="-342900" algn="l" rtl="0">
              <a:lnSpc>
                <a:spcPct val="100000"/>
              </a:lnSpc>
              <a:spcBef>
                <a:spcPts val="720"/>
              </a:spcBef>
              <a:spcAft>
                <a:spcPts val="0"/>
              </a:spcAft>
              <a:buClr>
                <a:srgbClr val="FFFFFF"/>
              </a:buClr>
              <a:buSzPts val="2400"/>
              <a:buFont typeface="Noto Sans Symbols"/>
              <a:buChar char="⮚"/>
            </a:pPr>
            <a:r>
              <a:rPr lang="en-US" sz="1800" dirty="0">
                <a:solidFill>
                  <a:srgbClr val="FFFFFF"/>
                </a:solidFill>
                <a:latin typeface="Calibri"/>
                <a:ea typeface="Calibri"/>
                <a:cs typeface="Calibri"/>
                <a:sym typeface="Calibri"/>
              </a:rPr>
              <a:t>By-law Amendment – Annual Meeting Changed to Founders Day</a:t>
            </a:r>
            <a:endParaRPr sz="1800" dirty="0">
              <a:solidFill>
                <a:schemeClr val="dk1"/>
              </a:solidFill>
              <a:latin typeface="Calibri"/>
              <a:ea typeface="Calibri"/>
              <a:cs typeface="Calibri"/>
              <a:sym typeface="Calibri"/>
            </a:endParaRPr>
          </a:p>
          <a:p>
            <a:pPr marL="355600" marR="0" lvl="0" indent="-342900" algn="l" rtl="0">
              <a:lnSpc>
                <a:spcPct val="100000"/>
              </a:lnSpc>
              <a:spcBef>
                <a:spcPts val="625"/>
              </a:spcBef>
              <a:spcAft>
                <a:spcPts val="0"/>
              </a:spcAft>
              <a:buClr>
                <a:srgbClr val="FFFFFF"/>
              </a:buClr>
              <a:buSzPts val="2400"/>
              <a:buFont typeface="Noto Sans Symbols"/>
              <a:buChar char="⮚"/>
            </a:pPr>
            <a:r>
              <a:rPr lang="en-US" sz="1800" dirty="0">
                <a:solidFill>
                  <a:srgbClr val="FFFFFF"/>
                </a:solidFill>
                <a:latin typeface="Calibri"/>
                <a:ea typeface="Calibri"/>
                <a:cs typeface="Calibri"/>
                <a:sym typeface="Calibri"/>
              </a:rPr>
              <a:t>State of Actives</a:t>
            </a:r>
            <a:endParaRPr sz="1800" dirty="0">
              <a:solidFill>
                <a:schemeClr val="dk1"/>
              </a:solidFill>
              <a:latin typeface="Calibri"/>
              <a:ea typeface="Calibri"/>
              <a:cs typeface="Calibri"/>
              <a:sym typeface="Calibri"/>
            </a:endParaRPr>
          </a:p>
          <a:p>
            <a:pPr marL="355600" marR="0" lvl="0" indent="-342900" algn="l" rtl="0">
              <a:lnSpc>
                <a:spcPct val="100000"/>
              </a:lnSpc>
              <a:spcBef>
                <a:spcPts val="720"/>
              </a:spcBef>
              <a:spcAft>
                <a:spcPts val="0"/>
              </a:spcAft>
              <a:buClr>
                <a:srgbClr val="FFFFFF"/>
              </a:buClr>
              <a:buSzPts val="2400"/>
              <a:buFont typeface="Noto Sans Symbols"/>
              <a:buChar char="⮚"/>
            </a:pPr>
            <a:r>
              <a:rPr lang="en-US" sz="1800" dirty="0">
                <a:solidFill>
                  <a:srgbClr val="FFFFFF"/>
                </a:solidFill>
                <a:latin typeface="Calibri"/>
                <a:ea typeface="Calibri"/>
                <a:cs typeface="Calibri"/>
                <a:sym typeface="Calibri"/>
              </a:rPr>
              <a:t>State of Brotherhood</a:t>
            </a:r>
            <a:endParaRPr sz="1800" b="0" i="0" u="none" strike="noStrike" cap="none" dirty="0">
              <a:solidFill>
                <a:schemeClr val="dk1"/>
              </a:solidFill>
              <a:latin typeface="Calibri"/>
              <a:ea typeface="Calibri"/>
              <a:cs typeface="Calibri"/>
              <a:sym typeface="Calibri"/>
            </a:endParaRPr>
          </a:p>
          <a:p>
            <a:pPr marL="355600" marR="0" lvl="0" indent="-342900" algn="l" rtl="0">
              <a:lnSpc>
                <a:spcPct val="100000"/>
              </a:lnSpc>
              <a:spcBef>
                <a:spcPts val="705"/>
              </a:spcBef>
              <a:spcAft>
                <a:spcPts val="0"/>
              </a:spcAft>
              <a:buClr>
                <a:srgbClr val="FFFFFF"/>
              </a:buClr>
              <a:buSzPts val="2400"/>
              <a:buFont typeface="Noto Sans Symbols"/>
              <a:buChar char="⮚"/>
            </a:pPr>
            <a:r>
              <a:rPr lang="en-US" sz="1800" dirty="0">
                <a:solidFill>
                  <a:srgbClr val="FFFFFF"/>
                </a:solidFill>
                <a:latin typeface="Calibri"/>
                <a:ea typeface="Calibri"/>
                <a:cs typeface="Calibri"/>
                <a:sym typeface="Calibri"/>
              </a:rPr>
              <a:t>Cardinal Principal Scholarship Award</a:t>
            </a:r>
          </a:p>
          <a:p>
            <a:pPr marL="355600" marR="0" lvl="0" indent="-342900" algn="l" rtl="0">
              <a:lnSpc>
                <a:spcPct val="100000"/>
              </a:lnSpc>
              <a:spcBef>
                <a:spcPts val="705"/>
              </a:spcBef>
              <a:spcAft>
                <a:spcPts val="0"/>
              </a:spcAft>
              <a:buClr>
                <a:srgbClr val="FFFFFF"/>
              </a:buClr>
              <a:buSzPts val="2400"/>
              <a:buFont typeface="Noto Sans Symbols"/>
              <a:buChar char="⮚"/>
            </a:pPr>
            <a:r>
              <a:rPr lang="en-US" sz="1800" dirty="0">
                <a:solidFill>
                  <a:srgbClr val="FFFFFF"/>
                </a:solidFill>
                <a:latin typeface="Calibri"/>
                <a:ea typeface="Calibri"/>
                <a:cs typeface="Calibri"/>
                <a:sym typeface="Calibri"/>
              </a:rPr>
              <a:t>Actives’ Man of the Year Award</a:t>
            </a:r>
          </a:p>
          <a:p>
            <a:pPr marL="355600" marR="0" lvl="0" indent="-342900" algn="l" rtl="0">
              <a:lnSpc>
                <a:spcPct val="100000"/>
              </a:lnSpc>
              <a:spcBef>
                <a:spcPts val="705"/>
              </a:spcBef>
              <a:spcAft>
                <a:spcPts val="0"/>
              </a:spcAft>
              <a:buClr>
                <a:srgbClr val="FFFFFF"/>
              </a:buClr>
              <a:buSzPts val="2400"/>
              <a:buFont typeface="Noto Sans Symbols"/>
              <a:buChar char="⮚"/>
            </a:pPr>
            <a:r>
              <a:rPr lang="en-US" sz="1800" dirty="0">
                <a:solidFill>
                  <a:srgbClr val="FFFFFF"/>
                </a:solidFill>
                <a:latin typeface="Calibri"/>
                <a:ea typeface="Calibri"/>
                <a:cs typeface="Calibri"/>
                <a:sym typeface="Calibri"/>
              </a:rPr>
              <a:t>Alumni Lifetime Achievement Award</a:t>
            </a:r>
          </a:p>
          <a:p>
            <a:pPr marL="355600" marR="0" lvl="0" indent="-342900" algn="l" rtl="0">
              <a:lnSpc>
                <a:spcPct val="100000"/>
              </a:lnSpc>
              <a:spcBef>
                <a:spcPts val="705"/>
              </a:spcBef>
              <a:spcAft>
                <a:spcPts val="0"/>
              </a:spcAft>
              <a:buClr>
                <a:srgbClr val="FFFFFF"/>
              </a:buClr>
              <a:buSzPts val="2400"/>
              <a:buFont typeface="Noto Sans Symbols"/>
              <a:buChar char="⮚"/>
            </a:pPr>
            <a:r>
              <a:rPr lang="en-US" sz="1800" dirty="0">
                <a:solidFill>
                  <a:srgbClr val="FFFFFF"/>
                </a:solidFill>
                <a:latin typeface="Calibri"/>
                <a:ea typeface="Calibri"/>
                <a:cs typeface="Calibri"/>
                <a:sym typeface="Calibri"/>
              </a:rPr>
              <a:t>Capital Campaign Update</a:t>
            </a:r>
            <a:endParaRPr sz="1800" dirty="0">
              <a:solidFill>
                <a:schemeClr val="dk1"/>
              </a:solidFill>
              <a:latin typeface="Calibri"/>
              <a:ea typeface="Calibri"/>
              <a:cs typeface="Calibri"/>
              <a:sym typeface="Calibri"/>
            </a:endParaRPr>
          </a:p>
          <a:p>
            <a:pPr marL="355600" marR="0" lvl="0" indent="-342900" algn="l" rtl="0">
              <a:lnSpc>
                <a:spcPct val="100000"/>
              </a:lnSpc>
              <a:spcBef>
                <a:spcPts val="720"/>
              </a:spcBef>
              <a:spcAft>
                <a:spcPts val="0"/>
              </a:spcAft>
              <a:buClr>
                <a:srgbClr val="FFFFFF"/>
              </a:buClr>
              <a:buSzPts val="2400"/>
              <a:buFont typeface="Noto Sans Symbols"/>
              <a:buChar char="⮚"/>
            </a:pPr>
            <a:r>
              <a:rPr lang="en-US" sz="1800" dirty="0">
                <a:solidFill>
                  <a:srgbClr val="FFFFFF"/>
                </a:solidFill>
                <a:latin typeface="Calibri"/>
                <a:ea typeface="Calibri"/>
                <a:cs typeface="Calibri"/>
                <a:sym typeface="Calibri"/>
              </a:rPr>
              <a:t>Q&amp;A</a:t>
            </a:r>
            <a:endParaRPr sz="1800" dirty="0">
              <a:solidFill>
                <a:schemeClr val="dk1"/>
              </a:solidFill>
              <a:latin typeface="Calibri"/>
              <a:ea typeface="Calibri"/>
              <a:cs typeface="Calibri"/>
              <a:sym typeface="Calibri"/>
            </a:endParaRPr>
          </a:p>
          <a:p>
            <a:pPr marL="355600" marR="0" lvl="0" indent="-342900" algn="l" rtl="0">
              <a:lnSpc>
                <a:spcPct val="100000"/>
              </a:lnSpc>
              <a:spcBef>
                <a:spcPts val="720"/>
              </a:spcBef>
              <a:spcAft>
                <a:spcPts val="0"/>
              </a:spcAft>
              <a:buClr>
                <a:srgbClr val="FFFFFF"/>
              </a:buClr>
              <a:buSzPts val="2400"/>
              <a:buFont typeface="Noto Sans Symbols"/>
              <a:buChar char="⮚"/>
            </a:pPr>
            <a:r>
              <a:rPr lang="en-US" sz="1800" dirty="0">
                <a:solidFill>
                  <a:srgbClr val="FFFFFF"/>
                </a:solidFill>
                <a:latin typeface="Calibri"/>
                <a:ea typeface="Calibri"/>
                <a:cs typeface="Calibri"/>
                <a:sym typeface="Calibri"/>
              </a:rPr>
              <a:t>Adjourn</a:t>
            </a:r>
            <a:endParaRPr sz="1800"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73C4C-ED4E-1292-B4C4-1234C9115C3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5EFEDE-D3D7-8011-DD21-E2905248EA96}"/>
              </a:ext>
            </a:extLst>
          </p:cNvPr>
          <p:cNvSpPr>
            <a:spLocks noGrp="1"/>
          </p:cNvSpPr>
          <p:nvPr>
            <p:ph idx="1"/>
          </p:nvPr>
        </p:nvSpPr>
        <p:spPr>
          <a:xfrm>
            <a:off x="615316" y="1400784"/>
            <a:ext cx="10488113" cy="4259788"/>
          </a:xfrm>
        </p:spPr>
        <p:txBody>
          <a:bodyPr>
            <a:normAutofit/>
          </a:bodyPr>
          <a:lstStyle/>
          <a:p>
            <a:pPr marL="241300">
              <a:lnSpc>
                <a:spcPct val="116250"/>
              </a:lnSpc>
              <a:buClr>
                <a:srgbClr val="FFFFFF"/>
              </a:buClr>
              <a:buSzPts val="2400"/>
              <a:buFont typeface="Arial"/>
              <a:buChar char="•"/>
            </a:pPr>
            <a:r>
              <a:rPr lang="en-US" sz="2000" dirty="0">
                <a:solidFill>
                  <a:schemeClr val="bg1"/>
                </a:solidFill>
              </a:rPr>
              <a:t>[insert]</a:t>
            </a:r>
          </a:p>
          <a:p>
            <a:pPr marL="241300">
              <a:lnSpc>
                <a:spcPct val="116250"/>
              </a:lnSpc>
              <a:buClr>
                <a:srgbClr val="FFFFFF"/>
              </a:buClr>
              <a:buSzPts val="2400"/>
              <a:buFont typeface="Arial"/>
              <a:buChar char="•"/>
            </a:pPr>
            <a:endParaRPr lang="en-US" sz="2000" dirty="0">
              <a:solidFill>
                <a:schemeClr val="bg1"/>
              </a:solidFill>
            </a:endParaRPr>
          </a:p>
          <a:p>
            <a:pPr marL="698500" lvl="1">
              <a:lnSpc>
                <a:spcPct val="116250"/>
              </a:lnSpc>
              <a:buClr>
                <a:srgbClr val="FFFFFF"/>
              </a:buClr>
              <a:buSzPts val="2400"/>
              <a:buFont typeface="Arial"/>
              <a:buChar char="•"/>
            </a:pPr>
            <a:endParaRPr lang="en-US" sz="2000" dirty="0">
              <a:solidFill>
                <a:schemeClr val="bg1"/>
              </a:solidFill>
            </a:endParaRPr>
          </a:p>
          <a:p>
            <a:pPr marL="241300">
              <a:lnSpc>
                <a:spcPct val="116250"/>
              </a:lnSpc>
              <a:buClr>
                <a:srgbClr val="FFFFFF"/>
              </a:buClr>
              <a:buSzPts val="2400"/>
              <a:buFont typeface="Arial"/>
              <a:buChar char="•"/>
            </a:pPr>
            <a:endParaRPr lang="en-US" sz="2000" dirty="0">
              <a:solidFill>
                <a:schemeClr val="bg1"/>
              </a:solidFill>
            </a:endParaRPr>
          </a:p>
          <a:p>
            <a:endParaRPr lang="en-US" sz="2000" dirty="0">
              <a:solidFill>
                <a:schemeClr val="bg1"/>
              </a:solidFill>
            </a:endParaRPr>
          </a:p>
        </p:txBody>
      </p:sp>
      <p:sp>
        <p:nvSpPr>
          <p:cNvPr id="4" name="Title 1">
            <a:extLst>
              <a:ext uri="{FF2B5EF4-FFF2-40B4-BE49-F238E27FC236}">
                <a16:creationId xmlns:a16="http://schemas.microsoft.com/office/drawing/2014/main" id="{6B7EA24F-A356-A2F7-BE03-231032169AAC}"/>
              </a:ext>
            </a:extLst>
          </p:cNvPr>
          <p:cNvSpPr txBox="1">
            <a:spLocks/>
          </p:cNvSpPr>
          <p:nvPr/>
        </p:nvSpPr>
        <p:spPr>
          <a:xfrm>
            <a:off x="1477232" y="132080"/>
            <a:ext cx="7682810" cy="4924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200" b="0" i="0" u="none" strike="noStrike" cap="none">
                <a:solidFill>
                  <a:srgbClr val="F2F2F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highlight>
                  <a:srgbClr val="C00000"/>
                </a:highlight>
              </a:rPr>
              <a:t>Cardinal Principals Scholarship Award</a:t>
            </a:r>
            <a:endParaRPr lang="en-US" sz="3200" dirty="0"/>
          </a:p>
        </p:txBody>
      </p:sp>
    </p:spTree>
    <p:extLst>
      <p:ext uri="{BB962C8B-B14F-4D97-AF65-F5344CB8AC3E}">
        <p14:creationId xmlns:p14="http://schemas.microsoft.com/office/powerpoint/2010/main" val="4152865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921B2-0C5A-A0C6-41B8-8317CF7E21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1086B8-6468-A07F-DF3D-6AB9C3EBE71F}"/>
              </a:ext>
            </a:extLst>
          </p:cNvPr>
          <p:cNvSpPr>
            <a:spLocks noGrp="1"/>
          </p:cNvSpPr>
          <p:nvPr>
            <p:ph idx="1"/>
          </p:nvPr>
        </p:nvSpPr>
        <p:spPr>
          <a:xfrm>
            <a:off x="615316" y="1400784"/>
            <a:ext cx="10488113" cy="4259788"/>
          </a:xfrm>
        </p:spPr>
        <p:txBody>
          <a:bodyPr>
            <a:normAutofit/>
          </a:bodyPr>
          <a:lstStyle/>
          <a:p>
            <a:pPr marL="241300" algn="ctr">
              <a:lnSpc>
                <a:spcPct val="116250"/>
              </a:lnSpc>
              <a:buClr>
                <a:srgbClr val="FFFFFF"/>
              </a:buClr>
              <a:buSzPts val="2400"/>
              <a:buFont typeface="Arial"/>
              <a:buChar char="•"/>
            </a:pPr>
            <a:r>
              <a:rPr lang="en-US" sz="3200" dirty="0">
                <a:solidFill>
                  <a:schemeClr val="bg1"/>
                </a:solidFill>
              </a:rPr>
              <a:t>Evan Scarton  (2027)</a:t>
            </a:r>
          </a:p>
          <a:p>
            <a:pPr marL="241300" algn="ctr">
              <a:lnSpc>
                <a:spcPct val="116250"/>
              </a:lnSpc>
              <a:buClr>
                <a:srgbClr val="FFFFFF"/>
              </a:buClr>
              <a:buSzPts val="2400"/>
              <a:buFont typeface="Arial"/>
              <a:buChar char="•"/>
            </a:pPr>
            <a:r>
              <a:rPr lang="en-US" sz="3200" dirty="0">
                <a:solidFill>
                  <a:schemeClr val="bg1"/>
                </a:solidFill>
              </a:rPr>
              <a:t>Major: Psychology</a:t>
            </a:r>
          </a:p>
          <a:p>
            <a:pPr marL="241300" algn="ctr">
              <a:lnSpc>
                <a:spcPct val="116250"/>
              </a:lnSpc>
              <a:buClr>
                <a:srgbClr val="FFFFFF"/>
              </a:buClr>
              <a:buSzPts val="2400"/>
              <a:buFont typeface="Arial"/>
              <a:buChar char="•"/>
            </a:pPr>
            <a:r>
              <a:rPr lang="en-US" sz="3200" dirty="0">
                <a:solidFill>
                  <a:schemeClr val="bg1"/>
                </a:solidFill>
              </a:rPr>
              <a:t>Current President </a:t>
            </a:r>
          </a:p>
          <a:p>
            <a:pPr marL="241300" algn="ctr">
              <a:lnSpc>
                <a:spcPct val="116250"/>
              </a:lnSpc>
              <a:buClr>
                <a:srgbClr val="FFFFFF"/>
              </a:buClr>
              <a:buSzPts val="2400"/>
              <a:buFont typeface="Arial"/>
              <a:buChar char="•"/>
            </a:pPr>
            <a:r>
              <a:rPr lang="en-US" sz="3200" dirty="0">
                <a:solidFill>
                  <a:schemeClr val="bg1"/>
                </a:solidFill>
              </a:rPr>
              <a:t>Cresson, PA</a:t>
            </a:r>
          </a:p>
          <a:p>
            <a:pPr marL="241300" algn="ctr">
              <a:lnSpc>
                <a:spcPct val="116250"/>
              </a:lnSpc>
              <a:buClr>
                <a:srgbClr val="FFFFFF"/>
              </a:buClr>
              <a:buSzPts val="2400"/>
              <a:buFont typeface="Arial"/>
              <a:buChar char="•"/>
            </a:pPr>
            <a:r>
              <a:rPr lang="en-US" sz="3200" dirty="0">
                <a:solidFill>
                  <a:schemeClr val="bg1"/>
                </a:solidFill>
              </a:rPr>
              <a:t>3.3 GPA</a:t>
            </a:r>
          </a:p>
          <a:p>
            <a:pPr marL="12700" indent="0" algn="ctr">
              <a:lnSpc>
                <a:spcPct val="116250"/>
              </a:lnSpc>
              <a:buClr>
                <a:srgbClr val="FFFFFF"/>
              </a:buClr>
              <a:buSzPts val="2400"/>
            </a:pPr>
            <a:endParaRPr lang="en-US" sz="3200" dirty="0">
              <a:solidFill>
                <a:schemeClr val="bg1"/>
              </a:solidFill>
            </a:endParaRPr>
          </a:p>
          <a:p>
            <a:pPr marL="698500" lvl="1">
              <a:lnSpc>
                <a:spcPct val="116250"/>
              </a:lnSpc>
              <a:buClr>
                <a:srgbClr val="FFFFFF"/>
              </a:buClr>
              <a:buSzPts val="2400"/>
              <a:buFont typeface="Arial"/>
              <a:buChar char="•"/>
            </a:pPr>
            <a:endParaRPr lang="en-US" sz="2000" dirty="0">
              <a:solidFill>
                <a:schemeClr val="bg1"/>
              </a:solidFill>
            </a:endParaRPr>
          </a:p>
          <a:p>
            <a:pPr marL="241300">
              <a:lnSpc>
                <a:spcPct val="116250"/>
              </a:lnSpc>
              <a:buClr>
                <a:srgbClr val="FFFFFF"/>
              </a:buClr>
              <a:buSzPts val="2400"/>
              <a:buFont typeface="Arial"/>
              <a:buChar char="•"/>
            </a:pPr>
            <a:endParaRPr lang="en-US" sz="2000" dirty="0">
              <a:solidFill>
                <a:schemeClr val="bg1"/>
              </a:solidFill>
            </a:endParaRPr>
          </a:p>
          <a:p>
            <a:endParaRPr lang="en-US" sz="2000" dirty="0">
              <a:solidFill>
                <a:schemeClr val="bg1"/>
              </a:solidFill>
            </a:endParaRPr>
          </a:p>
        </p:txBody>
      </p:sp>
      <p:sp>
        <p:nvSpPr>
          <p:cNvPr id="4" name="Title 1">
            <a:extLst>
              <a:ext uri="{FF2B5EF4-FFF2-40B4-BE49-F238E27FC236}">
                <a16:creationId xmlns:a16="http://schemas.microsoft.com/office/drawing/2014/main" id="{FFF7051E-0EB2-4BE4-1C0E-4BFC24B3AE8F}"/>
              </a:ext>
            </a:extLst>
          </p:cNvPr>
          <p:cNvSpPr txBox="1">
            <a:spLocks/>
          </p:cNvSpPr>
          <p:nvPr/>
        </p:nvSpPr>
        <p:spPr>
          <a:xfrm>
            <a:off x="1477232" y="132080"/>
            <a:ext cx="7682810" cy="4924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200" b="0" i="0" u="none" strike="noStrike" cap="none">
                <a:solidFill>
                  <a:srgbClr val="F2F2F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highlight>
                  <a:srgbClr val="C00000"/>
                </a:highlight>
              </a:rPr>
              <a:t>Actives’ Man of the Year Award</a:t>
            </a:r>
            <a:endParaRPr lang="en-US" sz="3200" dirty="0"/>
          </a:p>
        </p:txBody>
      </p:sp>
    </p:spTree>
    <p:extLst>
      <p:ext uri="{BB962C8B-B14F-4D97-AF65-F5344CB8AC3E}">
        <p14:creationId xmlns:p14="http://schemas.microsoft.com/office/powerpoint/2010/main" val="1258106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59E9B-5614-35D3-341C-98EA24F69B6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A11FAC-66A5-88BE-E4E0-C7CE0D9AB10D}"/>
              </a:ext>
            </a:extLst>
          </p:cNvPr>
          <p:cNvSpPr>
            <a:spLocks noGrp="1"/>
          </p:cNvSpPr>
          <p:nvPr>
            <p:ph idx="1"/>
          </p:nvPr>
        </p:nvSpPr>
        <p:spPr>
          <a:xfrm>
            <a:off x="615316" y="1400784"/>
            <a:ext cx="10488113" cy="4259788"/>
          </a:xfrm>
        </p:spPr>
        <p:txBody>
          <a:bodyPr>
            <a:normAutofit/>
          </a:bodyPr>
          <a:lstStyle/>
          <a:p>
            <a:pPr marL="241300" algn="ctr">
              <a:lnSpc>
                <a:spcPct val="116250"/>
              </a:lnSpc>
              <a:buClr>
                <a:srgbClr val="FFFFFF"/>
              </a:buClr>
              <a:buSzPts val="2400"/>
              <a:buFont typeface="Arial"/>
              <a:buChar char="•"/>
            </a:pPr>
            <a:r>
              <a:rPr lang="en-US" sz="3200" dirty="0">
                <a:solidFill>
                  <a:schemeClr val="bg1"/>
                </a:solidFill>
              </a:rPr>
              <a:t>David Hyland (1980)</a:t>
            </a:r>
          </a:p>
          <a:p>
            <a:pPr marL="241300" algn="ctr">
              <a:lnSpc>
                <a:spcPct val="116250"/>
              </a:lnSpc>
              <a:buClr>
                <a:srgbClr val="FFFFFF"/>
              </a:buClr>
              <a:buSzPts val="2400"/>
              <a:buFont typeface="Arial"/>
              <a:buChar char="•"/>
            </a:pPr>
            <a:r>
              <a:rPr lang="en-US" sz="3200" dirty="0">
                <a:solidFill>
                  <a:schemeClr val="bg1"/>
                </a:solidFill>
              </a:rPr>
              <a:t>Ben </a:t>
            </a:r>
            <a:r>
              <a:rPr lang="en-US" sz="3200" dirty="0" err="1">
                <a:solidFill>
                  <a:schemeClr val="bg1"/>
                </a:solidFill>
              </a:rPr>
              <a:t>Jarmul</a:t>
            </a:r>
            <a:r>
              <a:rPr lang="en-US" sz="3200" dirty="0">
                <a:solidFill>
                  <a:schemeClr val="bg1"/>
                </a:solidFill>
              </a:rPr>
              <a:t> (1981)</a:t>
            </a:r>
          </a:p>
          <a:p>
            <a:pPr marL="698500" lvl="1" algn="ctr">
              <a:lnSpc>
                <a:spcPct val="116250"/>
              </a:lnSpc>
              <a:buClr>
                <a:srgbClr val="FFFFFF"/>
              </a:buClr>
              <a:buSzPts val="2400"/>
              <a:buFont typeface="Arial"/>
              <a:buChar char="•"/>
            </a:pPr>
            <a:endParaRPr lang="en-US" sz="3200" dirty="0">
              <a:solidFill>
                <a:schemeClr val="bg1"/>
              </a:solidFill>
            </a:endParaRPr>
          </a:p>
          <a:p>
            <a:pPr marL="241300" algn="ctr">
              <a:lnSpc>
                <a:spcPct val="116250"/>
              </a:lnSpc>
              <a:buClr>
                <a:srgbClr val="FFFFFF"/>
              </a:buClr>
              <a:buSzPts val="2400"/>
              <a:buFont typeface="Arial"/>
              <a:buChar char="•"/>
            </a:pPr>
            <a:endParaRPr lang="en-US" sz="3200" dirty="0">
              <a:solidFill>
                <a:schemeClr val="bg1"/>
              </a:solidFill>
            </a:endParaRPr>
          </a:p>
          <a:p>
            <a:endParaRPr lang="en-US" sz="2000" dirty="0">
              <a:solidFill>
                <a:schemeClr val="bg1"/>
              </a:solidFill>
            </a:endParaRPr>
          </a:p>
        </p:txBody>
      </p:sp>
      <p:sp>
        <p:nvSpPr>
          <p:cNvPr id="4" name="Title 1">
            <a:extLst>
              <a:ext uri="{FF2B5EF4-FFF2-40B4-BE49-F238E27FC236}">
                <a16:creationId xmlns:a16="http://schemas.microsoft.com/office/drawing/2014/main" id="{03164D5E-FC86-E8CD-12B0-56BF340461A3}"/>
              </a:ext>
            </a:extLst>
          </p:cNvPr>
          <p:cNvSpPr txBox="1">
            <a:spLocks/>
          </p:cNvSpPr>
          <p:nvPr/>
        </p:nvSpPr>
        <p:spPr>
          <a:xfrm>
            <a:off x="1477232" y="132080"/>
            <a:ext cx="7682810" cy="4924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200" b="0" i="0" u="none" strike="noStrike" cap="none">
                <a:solidFill>
                  <a:srgbClr val="F2F2F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highlight>
                  <a:srgbClr val="C00000"/>
                </a:highlight>
              </a:rPr>
              <a:t>Alumni Man of the Year Award</a:t>
            </a:r>
            <a:endParaRPr lang="en-US" sz="3200" dirty="0"/>
          </a:p>
        </p:txBody>
      </p:sp>
    </p:spTree>
    <p:extLst>
      <p:ext uri="{BB962C8B-B14F-4D97-AF65-F5344CB8AC3E}">
        <p14:creationId xmlns:p14="http://schemas.microsoft.com/office/powerpoint/2010/main" val="3558961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86DD3-A473-CD90-2568-954CF6E2116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2FE93-33F5-B950-2D19-9B4E3924301C}"/>
              </a:ext>
            </a:extLst>
          </p:cNvPr>
          <p:cNvSpPr>
            <a:spLocks noGrp="1"/>
          </p:cNvSpPr>
          <p:nvPr>
            <p:ph idx="1"/>
          </p:nvPr>
        </p:nvSpPr>
        <p:spPr>
          <a:xfrm>
            <a:off x="615316" y="1400784"/>
            <a:ext cx="10488113" cy="4259788"/>
          </a:xfrm>
        </p:spPr>
        <p:txBody>
          <a:bodyPr>
            <a:normAutofit/>
          </a:bodyPr>
          <a:lstStyle/>
          <a:p>
            <a:pPr marL="241300" algn="ctr">
              <a:lnSpc>
                <a:spcPct val="116250"/>
              </a:lnSpc>
              <a:buClr>
                <a:srgbClr val="FFFFFF"/>
              </a:buClr>
              <a:buSzPts val="2400"/>
              <a:buFont typeface="Arial"/>
              <a:buChar char="•"/>
            </a:pPr>
            <a:r>
              <a:rPr lang="en-US" sz="3200" dirty="0">
                <a:solidFill>
                  <a:schemeClr val="bg1"/>
                </a:solidFill>
              </a:rPr>
              <a:t>William D. DeGrandis</a:t>
            </a:r>
          </a:p>
          <a:p>
            <a:pPr marL="698500" lvl="1">
              <a:lnSpc>
                <a:spcPct val="116250"/>
              </a:lnSpc>
              <a:buClr>
                <a:srgbClr val="FFFFFF"/>
              </a:buClr>
              <a:buSzPts val="2400"/>
              <a:buFont typeface="Arial"/>
              <a:buChar char="•"/>
            </a:pPr>
            <a:endParaRPr lang="en-US" sz="2000" dirty="0">
              <a:solidFill>
                <a:schemeClr val="bg1"/>
              </a:solidFill>
            </a:endParaRPr>
          </a:p>
          <a:p>
            <a:pPr marL="241300">
              <a:lnSpc>
                <a:spcPct val="116250"/>
              </a:lnSpc>
              <a:buClr>
                <a:srgbClr val="FFFFFF"/>
              </a:buClr>
              <a:buSzPts val="2400"/>
              <a:buFont typeface="Arial"/>
              <a:buChar char="•"/>
            </a:pPr>
            <a:endParaRPr lang="en-US" sz="2000" dirty="0">
              <a:solidFill>
                <a:schemeClr val="bg1"/>
              </a:solidFill>
            </a:endParaRPr>
          </a:p>
          <a:p>
            <a:endParaRPr lang="en-US" sz="2000" dirty="0">
              <a:solidFill>
                <a:schemeClr val="bg1"/>
              </a:solidFill>
            </a:endParaRPr>
          </a:p>
        </p:txBody>
      </p:sp>
      <p:sp>
        <p:nvSpPr>
          <p:cNvPr id="4" name="Title 1">
            <a:extLst>
              <a:ext uri="{FF2B5EF4-FFF2-40B4-BE49-F238E27FC236}">
                <a16:creationId xmlns:a16="http://schemas.microsoft.com/office/drawing/2014/main" id="{846088FC-1468-817E-3B61-E16E9A8F2F38}"/>
              </a:ext>
            </a:extLst>
          </p:cNvPr>
          <p:cNvSpPr txBox="1">
            <a:spLocks/>
          </p:cNvSpPr>
          <p:nvPr/>
        </p:nvSpPr>
        <p:spPr>
          <a:xfrm>
            <a:off x="1477232" y="132080"/>
            <a:ext cx="7682810" cy="4924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200" b="0" i="0" u="none" strike="noStrike" cap="none">
                <a:solidFill>
                  <a:srgbClr val="F2F2F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highlight>
                  <a:srgbClr val="C00000"/>
                </a:highlight>
              </a:rPr>
              <a:t>Alumni Lifetime Achievement Award</a:t>
            </a:r>
            <a:endParaRPr lang="en-US" sz="3200" dirty="0"/>
          </a:p>
        </p:txBody>
      </p:sp>
    </p:spTree>
    <p:extLst>
      <p:ext uri="{BB962C8B-B14F-4D97-AF65-F5344CB8AC3E}">
        <p14:creationId xmlns:p14="http://schemas.microsoft.com/office/powerpoint/2010/main" val="2803399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18"/>
          <p:cNvPicPr preferRelativeResize="0"/>
          <p:nvPr/>
        </p:nvPicPr>
        <p:blipFill rotWithShape="1">
          <a:blip r:embed="rId3">
            <a:alphaModFix/>
          </a:blip>
          <a:srcRect/>
          <a:stretch/>
        </p:blipFill>
        <p:spPr>
          <a:xfrm>
            <a:off x="59721" y="24714"/>
            <a:ext cx="1643448" cy="1643448"/>
          </a:xfrm>
          <a:prstGeom prst="rect">
            <a:avLst/>
          </a:prstGeom>
          <a:noFill/>
          <a:ln>
            <a:noFill/>
          </a:ln>
        </p:spPr>
      </p:pic>
      <p:sp>
        <p:nvSpPr>
          <p:cNvPr id="170" name="Google Shape;170;p18"/>
          <p:cNvSpPr txBox="1">
            <a:spLocks noGrp="1"/>
          </p:cNvSpPr>
          <p:nvPr>
            <p:ph type="title"/>
          </p:nvPr>
        </p:nvSpPr>
        <p:spPr>
          <a:xfrm>
            <a:off x="2106136" y="239486"/>
            <a:ext cx="5590064" cy="505267"/>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3200">
                <a:highlight>
                  <a:srgbClr val="C00000"/>
                </a:highlight>
              </a:rPr>
              <a:t>Capital Campaign Update</a:t>
            </a:r>
            <a:endParaRPr sz="3200">
              <a:highlight>
                <a:srgbClr val="C00000"/>
              </a:highlight>
            </a:endParaRPr>
          </a:p>
        </p:txBody>
      </p:sp>
      <p:sp>
        <p:nvSpPr>
          <p:cNvPr id="171" name="Google Shape;171;p18"/>
          <p:cNvSpPr txBox="1">
            <a:spLocks noGrp="1"/>
          </p:cNvSpPr>
          <p:nvPr>
            <p:ph type="body" idx="1"/>
          </p:nvPr>
        </p:nvSpPr>
        <p:spPr>
          <a:xfrm>
            <a:off x="232025" y="1940225"/>
            <a:ext cx="4668000" cy="6245299"/>
          </a:xfrm>
          <a:prstGeom prst="rect">
            <a:avLst/>
          </a:prstGeom>
          <a:noFill/>
          <a:ln>
            <a:noFill/>
          </a:ln>
        </p:spPr>
        <p:txBody>
          <a:bodyPr spcFirstLastPara="1" wrap="square" lIns="0" tIns="12700" rIns="0" bIns="0" anchor="t" anchorCtr="0">
            <a:spAutoFit/>
          </a:bodyPr>
          <a:lstStyle/>
          <a:p>
            <a:pPr marL="542290" lvl="0" indent="-184150" algn="l" rtl="0">
              <a:lnSpc>
                <a:spcPct val="100000"/>
              </a:lnSpc>
              <a:spcBef>
                <a:spcPts val="0"/>
              </a:spcBef>
              <a:spcAft>
                <a:spcPts val="0"/>
              </a:spcAft>
              <a:buClr>
                <a:schemeClr val="lt1"/>
              </a:buClr>
              <a:buSzPts val="2100"/>
              <a:buFont typeface="Arial"/>
              <a:buChar char="•"/>
            </a:pPr>
            <a:r>
              <a:rPr lang="en-US" sz="2100" dirty="0"/>
              <a:t>As of March 20th, 2026</a:t>
            </a:r>
            <a:endParaRPr sz="2100" dirty="0"/>
          </a:p>
          <a:p>
            <a:pPr marL="250190" lvl="0" indent="0" algn="l" rtl="0">
              <a:lnSpc>
                <a:spcPct val="100000"/>
              </a:lnSpc>
              <a:spcBef>
                <a:spcPts val="0"/>
              </a:spcBef>
              <a:spcAft>
                <a:spcPts val="0"/>
              </a:spcAft>
              <a:buClr>
                <a:schemeClr val="lt1"/>
              </a:buClr>
              <a:buSzPts val="3550"/>
              <a:buFont typeface="Calibri"/>
              <a:buNone/>
            </a:pPr>
            <a:endParaRPr sz="2100" dirty="0"/>
          </a:p>
          <a:p>
            <a:pPr marL="680085" lvl="0" indent="-195578" algn="l" rtl="0">
              <a:lnSpc>
                <a:spcPct val="100000"/>
              </a:lnSpc>
              <a:spcBef>
                <a:spcPts val="0"/>
              </a:spcBef>
              <a:spcAft>
                <a:spcPts val="0"/>
              </a:spcAft>
              <a:buClr>
                <a:schemeClr val="lt1"/>
              </a:buClr>
              <a:buSzPts val="2100"/>
              <a:buFont typeface="Arial"/>
              <a:buChar char="•"/>
            </a:pPr>
            <a:r>
              <a:rPr lang="en-US" sz="2100" i="1" dirty="0"/>
              <a:t>Total pledged and/or donated: $283,593.40!</a:t>
            </a:r>
            <a:endParaRPr sz="1100" i="1" dirty="0">
              <a:solidFill>
                <a:schemeClr val="lt1"/>
              </a:solidFill>
              <a:latin typeface="Calibri"/>
              <a:ea typeface="Calibri"/>
              <a:cs typeface="Calibri"/>
              <a:sym typeface="Calibri"/>
            </a:endParaRPr>
          </a:p>
          <a:p>
            <a:pPr marL="680085" lvl="0" indent="-195579" algn="l" rtl="0">
              <a:lnSpc>
                <a:spcPct val="100000"/>
              </a:lnSpc>
              <a:spcBef>
                <a:spcPts val="0"/>
              </a:spcBef>
              <a:spcAft>
                <a:spcPts val="0"/>
              </a:spcAft>
              <a:buClr>
                <a:schemeClr val="lt1"/>
              </a:buClr>
              <a:buSzPts val="2100"/>
              <a:buFont typeface="Arial"/>
              <a:buChar char="•"/>
            </a:pPr>
            <a:r>
              <a:rPr lang="en-US" sz="2100" i="1" dirty="0"/>
              <a:t>$239,440.60 received</a:t>
            </a:r>
            <a:endParaRPr sz="2100" i="1" dirty="0">
              <a:solidFill>
                <a:schemeClr val="lt1"/>
              </a:solidFill>
              <a:latin typeface="Calibri"/>
              <a:ea typeface="Calibri"/>
              <a:cs typeface="Calibri"/>
              <a:sym typeface="Calibri"/>
            </a:endParaRPr>
          </a:p>
          <a:p>
            <a:pPr marL="680085" lvl="0" indent="-195578" algn="l" rtl="0">
              <a:lnSpc>
                <a:spcPct val="100000"/>
              </a:lnSpc>
              <a:spcBef>
                <a:spcPts val="0"/>
              </a:spcBef>
              <a:spcAft>
                <a:spcPts val="0"/>
              </a:spcAft>
              <a:buSzPts val="2100"/>
              <a:buChar char="•"/>
            </a:pPr>
            <a:r>
              <a:rPr lang="en-US" sz="2100" i="1" dirty="0"/>
              <a:t>$44,152.80 pledge balance expected:</a:t>
            </a:r>
            <a:endParaRPr sz="2100" i="1" dirty="0"/>
          </a:p>
          <a:p>
            <a:pPr marL="0" lvl="0" indent="0" algn="l" rtl="0">
              <a:lnSpc>
                <a:spcPct val="100000"/>
              </a:lnSpc>
              <a:spcBef>
                <a:spcPts val="0"/>
              </a:spcBef>
              <a:spcAft>
                <a:spcPts val="0"/>
              </a:spcAft>
              <a:buNone/>
            </a:pPr>
            <a:endParaRPr lang="en-US" sz="2100" i="1" dirty="0"/>
          </a:p>
          <a:p>
            <a:pPr marL="484507" lvl="0" indent="0" algn="l" rtl="0">
              <a:lnSpc>
                <a:spcPct val="100000"/>
              </a:lnSpc>
              <a:spcBef>
                <a:spcPts val="0"/>
              </a:spcBef>
              <a:spcAft>
                <a:spcPts val="0"/>
              </a:spcAft>
              <a:buSzPts val="2100"/>
            </a:pPr>
            <a:r>
              <a:rPr lang="en-US" sz="2100" i="1" dirty="0"/>
              <a:t>Thank you to all who have donated to the campaign!</a:t>
            </a:r>
            <a:endParaRPr sz="2100" i="1" dirty="0"/>
          </a:p>
          <a:p>
            <a:pPr marL="0" lvl="0" indent="0" algn="l" rtl="0">
              <a:lnSpc>
                <a:spcPct val="100000"/>
              </a:lnSpc>
              <a:spcBef>
                <a:spcPts val="0"/>
              </a:spcBef>
              <a:spcAft>
                <a:spcPts val="0"/>
              </a:spcAft>
              <a:buNone/>
            </a:pPr>
            <a:endParaRPr sz="2100" i="1" dirty="0"/>
          </a:p>
          <a:p>
            <a:pPr marL="0" lvl="0" indent="0" algn="l" rtl="0">
              <a:lnSpc>
                <a:spcPct val="100000"/>
              </a:lnSpc>
              <a:spcBef>
                <a:spcPts val="0"/>
              </a:spcBef>
              <a:spcAft>
                <a:spcPts val="0"/>
              </a:spcAft>
              <a:buNone/>
            </a:pPr>
            <a:endParaRPr sz="2100" i="1" dirty="0"/>
          </a:p>
          <a:p>
            <a:pPr marL="478156" lvl="0" indent="0" algn="l" rtl="0">
              <a:lnSpc>
                <a:spcPct val="100000"/>
              </a:lnSpc>
              <a:spcBef>
                <a:spcPts val="0"/>
              </a:spcBef>
              <a:spcAft>
                <a:spcPts val="0"/>
              </a:spcAft>
              <a:buSzPts val="2200"/>
              <a:buNone/>
            </a:pPr>
            <a:endParaRPr sz="2700" dirty="0"/>
          </a:p>
          <a:p>
            <a:pPr marL="478156" lvl="0" indent="0" algn="l" rtl="0">
              <a:lnSpc>
                <a:spcPct val="100000"/>
              </a:lnSpc>
              <a:spcBef>
                <a:spcPts val="0"/>
              </a:spcBef>
              <a:spcAft>
                <a:spcPts val="0"/>
              </a:spcAft>
              <a:buSzPts val="2200"/>
              <a:buNone/>
            </a:pPr>
            <a:endParaRPr sz="2100" i="1" dirty="0"/>
          </a:p>
          <a:p>
            <a:pPr marL="680085" lvl="0" indent="-62229" algn="l" rtl="0">
              <a:lnSpc>
                <a:spcPct val="100000"/>
              </a:lnSpc>
              <a:spcBef>
                <a:spcPts val="0"/>
              </a:spcBef>
              <a:spcAft>
                <a:spcPts val="0"/>
              </a:spcAft>
              <a:buSzPts val="2200"/>
              <a:buNone/>
            </a:pPr>
            <a:endParaRPr sz="2100" i="1" dirty="0"/>
          </a:p>
          <a:p>
            <a:pPr marL="680085" lvl="0" indent="-62229" algn="l" rtl="0">
              <a:lnSpc>
                <a:spcPct val="100000"/>
              </a:lnSpc>
              <a:spcBef>
                <a:spcPts val="0"/>
              </a:spcBef>
              <a:spcAft>
                <a:spcPts val="0"/>
              </a:spcAft>
              <a:buSzPts val="2200"/>
              <a:buNone/>
            </a:pPr>
            <a:endParaRPr sz="2100" i="1" dirty="0"/>
          </a:p>
          <a:p>
            <a:pPr marL="680085" lvl="0" indent="-62229" algn="l" rtl="0">
              <a:lnSpc>
                <a:spcPct val="100000"/>
              </a:lnSpc>
              <a:spcBef>
                <a:spcPts val="0"/>
              </a:spcBef>
              <a:spcAft>
                <a:spcPts val="0"/>
              </a:spcAft>
              <a:buSzPts val="2200"/>
              <a:buNone/>
            </a:pPr>
            <a:endParaRPr sz="2100" i="1" dirty="0">
              <a:solidFill>
                <a:srgbClr val="FF0000"/>
              </a:solidFill>
            </a:endParaRPr>
          </a:p>
          <a:p>
            <a:pPr marL="0" lvl="0" indent="0" algn="l" rtl="0">
              <a:lnSpc>
                <a:spcPct val="100000"/>
              </a:lnSpc>
              <a:spcBef>
                <a:spcPts val="0"/>
              </a:spcBef>
              <a:spcAft>
                <a:spcPts val="0"/>
              </a:spcAft>
              <a:buSzPts val="1400"/>
              <a:buNone/>
            </a:pPr>
            <a:endParaRPr sz="2100" i="1" dirty="0"/>
          </a:p>
          <a:p>
            <a:pPr marL="0" lvl="0" indent="0" algn="l" rtl="0">
              <a:lnSpc>
                <a:spcPct val="100000"/>
              </a:lnSpc>
              <a:spcBef>
                <a:spcPts val="0"/>
              </a:spcBef>
              <a:spcAft>
                <a:spcPts val="0"/>
              </a:spcAft>
              <a:buSzPts val="1400"/>
              <a:buNone/>
            </a:pPr>
            <a:endParaRPr sz="2100" dirty="0"/>
          </a:p>
        </p:txBody>
      </p:sp>
      <p:sp>
        <p:nvSpPr>
          <p:cNvPr id="172" name="Google Shape;172;p18"/>
          <p:cNvSpPr txBox="1">
            <a:spLocks noGrp="1"/>
          </p:cNvSpPr>
          <p:nvPr>
            <p:ph type="body" idx="1"/>
          </p:nvPr>
        </p:nvSpPr>
        <p:spPr>
          <a:xfrm>
            <a:off x="6963910" y="1667827"/>
            <a:ext cx="4668000" cy="6476132"/>
          </a:xfrm>
          <a:prstGeom prst="rect">
            <a:avLst/>
          </a:prstGeom>
          <a:noFill/>
          <a:ln>
            <a:noFill/>
          </a:ln>
        </p:spPr>
        <p:txBody>
          <a:bodyPr spcFirstLastPara="1" wrap="square" lIns="0" tIns="12700" rIns="0" bIns="0" anchor="t" anchorCtr="0">
            <a:spAutoFit/>
          </a:bodyPr>
          <a:lstStyle/>
          <a:p>
            <a:pPr marL="351790" lvl="0" indent="0" algn="l" rtl="0">
              <a:lnSpc>
                <a:spcPct val="100000"/>
              </a:lnSpc>
              <a:spcBef>
                <a:spcPts val="0"/>
              </a:spcBef>
              <a:spcAft>
                <a:spcPts val="0"/>
              </a:spcAft>
              <a:buClr>
                <a:schemeClr val="lt1"/>
              </a:buClr>
              <a:buSzPts val="2200"/>
            </a:pPr>
            <a:r>
              <a:rPr lang="en-US" dirty="0"/>
              <a:t>Special highlight and shoutout:</a:t>
            </a:r>
          </a:p>
          <a:p>
            <a:pPr marL="542290" lvl="0" indent="-190500" algn="l" rtl="0">
              <a:lnSpc>
                <a:spcPct val="100000"/>
              </a:lnSpc>
              <a:spcBef>
                <a:spcPts val="0"/>
              </a:spcBef>
              <a:spcAft>
                <a:spcPts val="0"/>
              </a:spcAft>
              <a:buClr>
                <a:schemeClr val="lt1"/>
              </a:buClr>
              <a:buSzPts val="2200"/>
              <a:buFont typeface="Arial"/>
              <a:buChar char="•"/>
            </a:pPr>
            <a:endParaRPr lang="en-US" sz="2200" dirty="0"/>
          </a:p>
          <a:p>
            <a:pPr marL="542290" lvl="0" indent="-190500" algn="l" rtl="0">
              <a:lnSpc>
                <a:spcPct val="100000"/>
              </a:lnSpc>
              <a:spcBef>
                <a:spcPts val="0"/>
              </a:spcBef>
              <a:spcAft>
                <a:spcPts val="0"/>
              </a:spcAft>
              <a:buClr>
                <a:schemeClr val="lt1"/>
              </a:buClr>
              <a:buSzPts val="2200"/>
              <a:buFont typeface="Arial"/>
              <a:buChar char="•"/>
            </a:pPr>
            <a:r>
              <a:rPr lang="en-US" sz="2200" dirty="0"/>
              <a:t>Obtained updated estimate of kitchen and hope to continue with project</a:t>
            </a:r>
          </a:p>
          <a:p>
            <a:pPr marL="542290" lvl="0" indent="-190500" algn="l" rtl="0">
              <a:lnSpc>
                <a:spcPct val="100000"/>
              </a:lnSpc>
              <a:spcBef>
                <a:spcPts val="0"/>
              </a:spcBef>
              <a:spcAft>
                <a:spcPts val="0"/>
              </a:spcAft>
              <a:buClr>
                <a:schemeClr val="lt1"/>
              </a:buClr>
              <a:buSzPts val="2200"/>
              <a:buFont typeface="Arial"/>
              <a:buChar char="•"/>
            </a:pPr>
            <a:endParaRPr lang="en-US" sz="2200" dirty="0"/>
          </a:p>
          <a:p>
            <a:pPr marL="542290" lvl="0" indent="-190500" algn="l" rtl="0">
              <a:lnSpc>
                <a:spcPct val="100000"/>
              </a:lnSpc>
              <a:spcBef>
                <a:spcPts val="0"/>
              </a:spcBef>
              <a:spcAft>
                <a:spcPts val="0"/>
              </a:spcAft>
              <a:buClr>
                <a:schemeClr val="lt1"/>
              </a:buClr>
              <a:buSzPts val="2200"/>
              <a:buFont typeface="Arial"/>
              <a:buChar char="•"/>
            </a:pPr>
            <a:r>
              <a:rPr lang="en-US" sz="2200" dirty="0"/>
              <a:t>1</a:t>
            </a:r>
            <a:r>
              <a:rPr lang="en-US" sz="2200" baseline="30000" dirty="0"/>
              <a:t>st</a:t>
            </a:r>
            <a:r>
              <a:rPr lang="en-US" sz="2200" dirty="0"/>
              <a:t> Match accomplished!</a:t>
            </a:r>
          </a:p>
          <a:p>
            <a:pPr marL="542290" lvl="0" indent="-190500" algn="l" rtl="0">
              <a:lnSpc>
                <a:spcPct val="100000"/>
              </a:lnSpc>
              <a:spcBef>
                <a:spcPts val="0"/>
              </a:spcBef>
              <a:spcAft>
                <a:spcPts val="0"/>
              </a:spcAft>
              <a:buClr>
                <a:schemeClr val="lt1"/>
              </a:buClr>
              <a:buSzPts val="2200"/>
              <a:buFont typeface="Arial"/>
              <a:buChar char="•"/>
            </a:pPr>
            <a:endParaRPr lang="en-US" sz="2200" dirty="0"/>
          </a:p>
          <a:p>
            <a:pPr marL="542290" lvl="0" indent="-190500" algn="l" rtl="0">
              <a:lnSpc>
                <a:spcPct val="100000"/>
              </a:lnSpc>
              <a:spcBef>
                <a:spcPts val="0"/>
              </a:spcBef>
              <a:spcAft>
                <a:spcPts val="0"/>
              </a:spcAft>
              <a:buClr>
                <a:schemeClr val="lt1"/>
              </a:buClr>
              <a:buSzPts val="2200"/>
              <a:buFont typeface="Arial"/>
              <a:buChar char="•"/>
            </a:pPr>
            <a:r>
              <a:rPr lang="en-US" sz="2200" dirty="0"/>
              <a:t>Special thanks to Brother Bruce McKinney!! ($10,000) </a:t>
            </a:r>
          </a:p>
          <a:p>
            <a:pPr marL="542290" lvl="0" indent="-190500" algn="l" rtl="0">
              <a:lnSpc>
                <a:spcPct val="100000"/>
              </a:lnSpc>
              <a:spcBef>
                <a:spcPts val="0"/>
              </a:spcBef>
              <a:spcAft>
                <a:spcPts val="0"/>
              </a:spcAft>
              <a:buClr>
                <a:schemeClr val="lt1"/>
              </a:buClr>
              <a:buSzPts val="2200"/>
              <a:buFont typeface="Arial"/>
              <a:buChar char="•"/>
            </a:pPr>
            <a:endParaRPr lang="en-US" sz="2200" dirty="0"/>
          </a:p>
          <a:p>
            <a:pPr marL="542290" lvl="0" indent="-190500" algn="l" rtl="0">
              <a:lnSpc>
                <a:spcPct val="100000"/>
              </a:lnSpc>
              <a:spcBef>
                <a:spcPts val="0"/>
              </a:spcBef>
              <a:spcAft>
                <a:spcPts val="0"/>
              </a:spcAft>
              <a:buClr>
                <a:schemeClr val="lt1"/>
              </a:buClr>
              <a:buSzPts val="2200"/>
              <a:buFont typeface="Arial"/>
              <a:buChar char="•"/>
            </a:pPr>
            <a:r>
              <a:rPr lang="en-US" sz="2200" dirty="0"/>
              <a:t>Brother William DeGrandis To Match!</a:t>
            </a:r>
          </a:p>
          <a:p>
            <a:pPr marL="542290" lvl="0" indent="-190500" algn="l" rtl="0">
              <a:lnSpc>
                <a:spcPct val="100000"/>
              </a:lnSpc>
              <a:spcBef>
                <a:spcPts val="0"/>
              </a:spcBef>
              <a:spcAft>
                <a:spcPts val="0"/>
              </a:spcAft>
              <a:buClr>
                <a:schemeClr val="lt1"/>
              </a:buClr>
              <a:buSzPts val="2200"/>
              <a:buFont typeface="Arial"/>
              <a:buChar char="•"/>
            </a:pPr>
            <a:endParaRPr lang="en-US" sz="2200" dirty="0"/>
          </a:p>
          <a:p>
            <a:pPr marL="542290" lvl="0" indent="-190500" algn="l" rtl="0">
              <a:lnSpc>
                <a:spcPct val="100000"/>
              </a:lnSpc>
              <a:spcBef>
                <a:spcPts val="0"/>
              </a:spcBef>
              <a:spcAft>
                <a:spcPts val="0"/>
              </a:spcAft>
              <a:buClr>
                <a:schemeClr val="lt1"/>
              </a:buClr>
              <a:buSzPts val="2200"/>
              <a:buFont typeface="Arial"/>
              <a:buChar char="•"/>
            </a:pPr>
            <a:endParaRPr lang="en-US" sz="2200" dirty="0"/>
          </a:p>
          <a:p>
            <a:pPr marL="542290" lvl="0" indent="-190500" algn="l" rtl="0">
              <a:lnSpc>
                <a:spcPct val="100000"/>
              </a:lnSpc>
              <a:spcBef>
                <a:spcPts val="0"/>
              </a:spcBef>
              <a:spcAft>
                <a:spcPts val="0"/>
              </a:spcAft>
              <a:buClr>
                <a:schemeClr val="lt1"/>
              </a:buClr>
              <a:buSzPts val="2200"/>
              <a:buFont typeface="Arial"/>
              <a:buChar char="•"/>
            </a:pPr>
            <a:endParaRPr sz="1200" dirty="0"/>
          </a:p>
          <a:p>
            <a:pPr marL="0" lvl="0" indent="0" algn="l" rtl="0">
              <a:lnSpc>
                <a:spcPct val="100000"/>
              </a:lnSpc>
              <a:spcBef>
                <a:spcPts val="0"/>
              </a:spcBef>
              <a:spcAft>
                <a:spcPts val="0"/>
              </a:spcAft>
              <a:buSzPts val="1400"/>
              <a:buNone/>
            </a:pPr>
            <a:endParaRPr sz="2200" i="1" dirty="0"/>
          </a:p>
          <a:p>
            <a:pPr marL="0" lvl="0" indent="0" algn="l" rtl="0">
              <a:lnSpc>
                <a:spcPct val="100000"/>
              </a:lnSpc>
              <a:spcBef>
                <a:spcPts val="0"/>
              </a:spcBef>
              <a:spcAft>
                <a:spcPts val="0"/>
              </a:spcAft>
              <a:buSzPts val="1400"/>
              <a:buNone/>
            </a:pPr>
            <a:endParaRPr sz="2200" dirty="0"/>
          </a:p>
        </p:txBody>
      </p:sp>
      <p:sp>
        <p:nvSpPr>
          <p:cNvPr id="173" name="Google Shape;173;p18"/>
          <p:cNvSpPr txBox="1"/>
          <p:nvPr/>
        </p:nvSpPr>
        <p:spPr>
          <a:xfrm>
            <a:off x="59721" y="5386040"/>
            <a:ext cx="7089894" cy="18999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Calibri"/>
              <a:ea typeface="Calibri"/>
              <a:cs typeface="Calibri"/>
              <a:sym typeface="Calibri"/>
            </a:endParaRPr>
          </a:p>
          <a:p>
            <a:pPr marL="457200" marR="0" lvl="0" indent="-406400" algn="l" rtl="0">
              <a:lnSpc>
                <a:spcPct val="100000"/>
              </a:lnSpc>
              <a:spcBef>
                <a:spcPts val="0"/>
              </a:spcBef>
              <a:spcAft>
                <a:spcPts val="0"/>
              </a:spcAft>
              <a:buClr>
                <a:schemeClr val="lt1"/>
              </a:buClr>
              <a:buSzPts val="2800"/>
              <a:buFont typeface="Calibri"/>
              <a:buChar char="●"/>
            </a:pPr>
            <a:r>
              <a:rPr lang="en-US" sz="2000" b="0" i="0" u="none" strike="noStrike" cap="none" dirty="0">
                <a:solidFill>
                  <a:schemeClr val="lt1"/>
                </a:solidFill>
                <a:latin typeface="Calibri"/>
                <a:ea typeface="Calibri"/>
                <a:cs typeface="Calibri"/>
                <a:sym typeface="Calibri"/>
              </a:rPr>
              <a:t>Looking for Brothers to step up for our pledge challenge!</a:t>
            </a:r>
            <a:endParaRPr sz="2000" b="0" i="0" u="none" strike="noStrike" cap="none" dirty="0">
              <a:solidFill>
                <a:schemeClr val="lt1"/>
              </a:solidFill>
              <a:latin typeface="Calibri"/>
              <a:ea typeface="Calibri"/>
              <a:cs typeface="Calibri"/>
              <a:sym typeface="Calibri"/>
            </a:endParaRPr>
          </a:p>
          <a:p>
            <a:pPr marL="457200" marR="0" lvl="0" indent="-406400" algn="l" rtl="0">
              <a:lnSpc>
                <a:spcPct val="100000"/>
              </a:lnSpc>
              <a:spcBef>
                <a:spcPts val="0"/>
              </a:spcBef>
              <a:spcAft>
                <a:spcPts val="0"/>
              </a:spcAft>
              <a:buClr>
                <a:schemeClr val="lt1"/>
              </a:buClr>
              <a:buSzPts val="2800"/>
              <a:buFont typeface="Calibri"/>
              <a:buChar char="●"/>
            </a:pPr>
            <a:r>
              <a:rPr lang="en-US" sz="2000" b="0" i="0" u="none" strike="noStrike" cap="none" dirty="0">
                <a:solidFill>
                  <a:schemeClr val="lt1"/>
                </a:solidFill>
                <a:latin typeface="Calibri"/>
                <a:ea typeface="Calibri"/>
                <a:cs typeface="Calibri"/>
                <a:sym typeface="Calibri"/>
              </a:rPr>
              <a:t>Donors from last campaign who have not contributed to Damn Proud Campaign</a:t>
            </a:r>
            <a:endParaRPr sz="20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9"/>
          <p:cNvSpPr txBox="1">
            <a:spLocks noGrp="1"/>
          </p:cNvSpPr>
          <p:nvPr>
            <p:ph type="title" idx="4294967295"/>
          </p:nvPr>
        </p:nvSpPr>
        <p:spPr>
          <a:xfrm>
            <a:off x="1878210" y="199585"/>
            <a:ext cx="6107549" cy="6285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4000">
                <a:highlight>
                  <a:srgbClr val="C00000"/>
                </a:highlight>
              </a:rPr>
              <a:t>Capital Campaign Update </a:t>
            </a:r>
            <a:endParaRPr sz="4000">
              <a:highlight>
                <a:srgbClr val="C00000"/>
              </a:highlight>
            </a:endParaRPr>
          </a:p>
        </p:txBody>
      </p:sp>
      <p:sp>
        <p:nvSpPr>
          <p:cNvPr id="179" name="Google Shape;179;p19"/>
          <p:cNvSpPr txBox="1"/>
          <p:nvPr/>
        </p:nvSpPr>
        <p:spPr>
          <a:xfrm>
            <a:off x="284250" y="1885425"/>
            <a:ext cx="11623500" cy="42162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0"/>
              </a:spcBef>
              <a:spcAft>
                <a:spcPts val="0"/>
              </a:spcAft>
              <a:buClr>
                <a:schemeClr val="lt1"/>
              </a:buClr>
              <a:buSzPts val="2800"/>
              <a:buFont typeface="Calibri"/>
              <a:buChar char="●"/>
            </a:pPr>
            <a:r>
              <a:rPr lang="en-US" sz="2800" b="0" i="0" u="none" strike="noStrike" cap="none" dirty="0">
                <a:solidFill>
                  <a:schemeClr val="lt1"/>
                </a:solidFill>
                <a:latin typeface="Calibri"/>
                <a:ea typeface="Calibri"/>
                <a:cs typeface="Calibri"/>
                <a:sym typeface="Calibri"/>
              </a:rPr>
              <a:t>Reach out to Alumni who are on payment plan and need to catch up</a:t>
            </a:r>
            <a:endParaRPr sz="2800" b="0" i="0" u="none" strike="noStrike" cap="none" dirty="0">
              <a:solidFill>
                <a:schemeClr val="lt1"/>
              </a:solidFill>
              <a:latin typeface="Calibri"/>
              <a:ea typeface="Calibri"/>
              <a:cs typeface="Calibri"/>
              <a:sym typeface="Calibri"/>
            </a:endParaRPr>
          </a:p>
          <a:p>
            <a:pPr marL="457200" marR="0" lvl="0" indent="-406400" algn="l" rtl="0">
              <a:lnSpc>
                <a:spcPct val="100000"/>
              </a:lnSpc>
              <a:spcBef>
                <a:spcPts val="0"/>
              </a:spcBef>
              <a:spcAft>
                <a:spcPts val="0"/>
              </a:spcAft>
              <a:buClr>
                <a:schemeClr val="lt1"/>
              </a:buClr>
              <a:buSzPts val="2800"/>
              <a:buFont typeface="Calibri"/>
              <a:buChar char="●"/>
            </a:pPr>
            <a:r>
              <a:rPr lang="en-US" sz="2800" b="0" i="0" u="none" strike="noStrike" cap="none" dirty="0">
                <a:solidFill>
                  <a:schemeClr val="lt1"/>
                </a:solidFill>
                <a:latin typeface="Calibri"/>
                <a:ea typeface="Calibri"/>
                <a:cs typeface="Calibri"/>
                <a:sym typeface="Calibri"/>
              </a:rPr>
              <a:t>Contact alumni who pledged but did not pay (possible additional giving opportunity)</a:t>
            </a:r>
            <a:endParaRPr dirty="0"/>
          </a:p>
          <a:p>
            <a:pPr marL="457200" marR="0" lvl="0" indent="-406400" algn="l" rtl="0">
              <a:lnSpc>
                <a:spcPct val="100000"/>
              </a:lnSpc>
              <a:spcBef>
                <a:spcPts val="0"/>
              </a:spcBef>
              <a:spcAft>
                <a:spcPts val="0"/>
              </a:spcAft>
              <a:buClr>
                <a:schemeClr val="lt1"/>
              </a:buClr>
              <a:buSzPts val="2800"/>
              <a:buFont typeface="Calibri"/>
              <a:buChar char="●"/>
            </a:pPr>
            <a:r>
              <a:rPr lang="en-US" sz="2800" b="0" i="0" u="none" strike="noStrike" cap="none" dirty="0">
                <a:solidFill>
                  <a:schemeClr val="lt1"/>
                </a:solidFill>
                <a:latin typeface="Calibri"/>
                <a:ea typeface="Calibri"/>
                <a:cs typeface="Calibri"/>
                <a:sym typeface="Calibri"/>
              </a:rPr>
              <a:t>Continue to drive the last momentum of campaign as continue in 2026!</a:t>
            </a:r>
            <a:endParaRPr sz="2800" b="0" i="0" u="none" strike="noStrike" cap="none" dirty="0">
              <a:solidFill>
                <a:schemeClr val="lt1"/>
              </a:solidFill>
              <a:latin typeface="Calibri"/>
              <a:ea typeface="Calibri"/>
              <a:cs typeface="Calibri"/>
              <a:sym typeface="Calibri"/>
            </a:endParaRPr>
          </a:p>
          <a:p>
            <a:pPr marL="914400" marR="0" lvl="1" indent="-228600" algn="l" rtl="0">
              <a:lnSpc>
                <a:spcPct val="100000"/>
              </a:lnSpc>
              <a:spcBef>
                <a:spcPts val="0"/>
              </a:spcBef>
              <a:spcAft>
                <a:spcPts val="0"/>
              </a:spcAft>
              <a:buClr>
                <a:srgbClr val="FF0000"/>
              </a:buClr>
              <a:buSzPts val="2800"/>
              <a:buFont typeface="Calibri"/>
              <a:buNone/>
            </a:pPr>
            <a:endParaRPr sz="2800" b="0" i="0" u="none" strike="noStrike" cap="none" dirty="0">
              <a:solidFill>
                <a:srgbClr val="FF0000"/>
              </a:solidFill>
              <a:latin typeface="Calibri"/>
              <a:ea typeface="Calibri"/>
              <a:cs typeface="Calibri"/>
              <a:sym typeface="Calibri"/>
            </a:endParaRPr>
          </a:p>
          <a:p>
            <a:pPr marL="457200" marR="0" lvl="0" indent="-406400" algn="l" rtl="0">
              <a:lnSpc>
                <a:spcPct val="100000"/>
              </a:lnSpc>
              <a:spcBef>
                <a:spcPts val="0"/>
              </a:spcBef>
              <a:spcAft>
                <a:spcPts val="0"/>
              </a:spcAft>
              <a:buClr>
                <a:srgbClr val="FF0000"/>
              </a:buClr>
              <a:buSzPts val="2800"/>
              <a:buFont typeface="Calibri"/>
              <a:buChar char="●"/>
            </a:pPr>
            <a:r>
              <a:rPr lang="en-US" sz="2800" b="0" i="0" u="none" strike="noStrike" cap="none" dirty="0">
                <a:solidFill>
                  <a:srgbClr val="FF0000"/>
                </a:solidFill>
                <a:latin typeface="Calibri"/>
                <a:ea typeface="Calibri"/>
                <a:cs typeface="Calibri"/>
                <a:sym typeface="Calibri"/>
              </a:rPr>
              <a:t>Our Ask:</a:t>
            </a:r>
            <a:endParaRPr sz="2800" b="0" i="0" u="none" strike="noStrike" cap="none" dirty="0">
              <a:solidFill>
                <a:srgbClr val="FF0000"/>
              </a:solidFill>
              <a:latin typeface="Calibri"/>
              <a:ea typeface="Calibri"/>
              <a:cs typeface="Calibri"/>
              <a:sym typeface="Calibri"/>
            </a:endParaRPr>
          </a:p>
          <a:p>
            <a:pPr marL="914400" marR="0" lvl="1" indent="-406400" algn="l" rtl="0">
              <a:lnSpc>
                <a:spcPct val="100000"/>
              </a:lnSpc>
              <a:spcBef>
                <a:spcPts val="0"/>
              </a:spcBef>
              <a:spcAft>
                <a:spcPts val="0"/>
              </a:spcAft>
              <a:buClr>
                <a:srgbClr val="FF0000"/>
              </a:buClr>
              <a:buSzPts val="2800"/>
              <a:buFont typeface="Calibri"/>
              <a:buChar char="○"/>
            </a:pPr>
            <a:r>
              <a:rPr lang="en-US" sz="2800" b="0" i="0" u="none" strike="noStrike" cap="none" dirty="0">
                <a:solidFill>
                  <a:srgbClr val="FF0000"/>
                </a:solidFill>
                <a:latin typeface="Calibri"/>
                <a:ea typeface="Calibri"/>
                <a:cs typeface="Calibri"/>
                <a:sym typeface="Calibri"/>
              </a:rPr>
              <a:t>Talk to your brothers from your class - check in as a friend, discuss the recent game, get their feedback on the campaign!</a:t>
            </a:r>
            <a:endParaRPr sz="2800" b="0" i="0" u="none" strike="noStrike" cap="none" dirty="0">
              <a:solidFill>
                <a:srgbClr val="FF0000"/>
              </a:solidFill>
              <a:latin typeface="Calibri"/>
              <a:ea typeface="Calibri"/>
              <a:cs typeface="Calibri"/>
              <a:sym typeface="Calibri"/>
            </a:endParaRPr>
          </a:p>
        </p:txBody>
      </p:sp>
      <p:pic>
        <p:nvPicPr>
          <p:cNvPr id="180" name="Google Shape;180;p19"/>
          <p:cNvPicPr preferRelativeResize="0"/>
          <p:nvPr/>
        </p:nvPicPr>
        <p:blipFill rotWithShape="1">
          <a:blip r:embed="rId3">
            <a:alphaModFix/>
          </a:blip>
          <a:srcRect/>
          <a:stretch/>
        </p:blipFill>
        <p:spPr>
          <a:xfrm>
            <a:off x="-4" y="-78886"/>
            <a:ext cx="1643448" cy="16434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69"/>
        <p:cNvGrpSpPr/>
        <p:nvPr/>
      </p:nvGrpSpPr>
      <p:grpSpPr>
        <a:xfrm>
          <a:off x="0" y="0"/>
          <a:ext cx="0" cy="0"/>
          <a:chOff x="0" y="0"/>
          <a:chExt cx="0" cy="0"/>
        </a:xfrm>
      </p:grpSpPr>
      <p:sp>
        <p:nvSpPr>
          <p:cNvPr id="170" name="Google Shape;170;p23"/>
          <p:cNvSpPr/>
          <p:nvPr/>
        </p:nvSpPr>
        <p:spPr>
          <a:xfrm>
            <a:off x="0" y="1051353"/>
            <a:ext cx="12192000" cy="5807075"/>
          </a:xfrm>
          <a:custGeom>
            <a:avLst/>
            <a:gdLst/>
            <a:ahLst/>
            <a:cxnLst/>
            <a:rect l="l" t="t" r="r" b="b"/>
            <a:pathLst>
              <a:path w="12192000" h="5807075" extrusionOk="0">
                <a:moveTo>
                  <a:pt x="0" y="5806646"/>
                </a:moveTo>
                <a:lnTo>
                  <a:pt x="12192000" y="5806646"/>
                </a:lnTo>
                <a:lnTo>
                  <a:pt x="12192000" y="0"/>
                </a:lnTo>
                <a:lnTo>
                  <a:pt x="0" y="0"/>
                </a:lnTo>
                <a:lnTo>
                  <a:pt x="0" y="5806646"/>
                </a:lnTo>
                <a:close/>
              </a:path>
            </a:pathLst>
          </a:custGeom>
          <a:solidFill>
            <a:srgbClr val="001E4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1" name="Google Shape;171;p23"/>
          <p:cNvGrpSpPr/>
          <p:nvPr/>
        </p:nvGrpSpPr>
        <p:grpSpPr>
          <a:xfrm>
            <a:off x="0" y="0"/>
            <a:ext cx="12192000" cy="6857999"/>
            <a:chOff x="0" y="0"/>
            <a:chExt cx="12192000" cy="6857999"/>
          </a:xfrm>
        </p:grpSpPr>
        <p:pic>
          <p:nvPicPr>
            <p:cNvPr id="172" name="Google Shape;172;p23"/>
            <p:cNvPicPr preferRelativeResize="0"/>
            <p:nvPr/>
          </p:nvPicPr>
          <p:blipFill rotWithShape="1">
            <a:blip r:embed="rId3">
              <a:alphaModFix/>
            </a:blip>
            <a:srcRect/>
            <a:stretch/>
          </p:blipFill>
          <p:spPr>
            <a:xfrm>
              <a:off x="1649185" y="846438"/>
              <a:ext cx="8893628" cy="6011561"/>
            </a:xfrm>
            <a:prstGeom prst="rect">
              <a:avLst/>
            </a:prstGeom>
            <a:noFill/>
            <a:ln>
              <a:noFill/>
            </a:ln>
          </p:spPr>
        </p:pic>
        <p:sp>
          <p:nvSpPr>
            <p:cNvPr id="173" name="Google Shape;173;p23"/>
            <p:cNvSpPr/>
            <p:nvPr/>
          </p:nvSpPr>
          <p:spPr>
            <a:xfrm>
              <a:off x="0" y="0"/>
              <a:ext cx="12192000" cy="975360"/>
            </a:xfrm>
            <a:custGeom>
              <a:avLst/>
              <a:gdLst/>
              <a:ahLst/>
              <a:cxnLst/>
              <a:rect l="l" t="t" r="r" b="b"/>
              <a:pathLst>
                <a:path w="12192000" h="975360" extrusionOk="0">
                  <a:moveTo>
                    <a:pt x="0" y="975153"/>
                  </a:moveTo>
                  <a:lnTo>
                    <a:pt x="12192000" y="975153"/>
                  </a:lnTo>
                  <a:lnTo>
                    <a:pt x="12192000" y="0"/>
                  </a:lnTo>
                  <a:lnTo>
                    <a:pt x="0" y="0"/>
                  </a:lnTo>
                  <a:lnTo>
                    <a:pt x="0" y="975153"/>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23"/>
            <p:cNvSpPr/>
            <p:nvPr/>
          </p:nvSpPr>
          <p:spPr>
            <a:xfrm>
              <a:off x="0" y="975153"/>
              <a:ext cx="12192000" cy="76200"/>
            </a:xfrm>
            <a:custGeom>
              <a:avLst/>
              <a:gdLst/>
              <a:ahLst/>
              <a:cxnLst/>
              <a:rect l="l" t="t" r="r" b="b"/>
              <a:pathLst>
                <a:path w="12192000" h="76200" extrusionOk="0">
                  <a:moveTo>
                    <a:pt x="0" y="0"/>
                  </a:moveTo>
                  <a:lnTo>
                    <a:pt x="12192000" y="0"/>
                  </a:lnTo>
                  <a:lnTo>
                    <a:pt x="12192000" y="76199"/>
                  </a:lnTo>
                  <a:lnTo>
                    <a:pt x="0" y="76199"/>
                  </a:lnTo>
                  <a:lnTo>
                    <a:pt x="0" y="0"/>
                  </a:lnTo>
                  <a:close/>
                </a:path>
              </a:pathLst>
            </a:custGeom>
            <a:solidFill>
              <a:srgbClr val="FABC1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23"/>
            <p:cNvSpPr/>
            <p:nvPr/>
          </p:nvSpPr>
          <p:spPr>
            <a:xfrm>
              <a:off x="0" y="0"/>
              <a:ext cx="1746885" cy="1659889"/>
            </a:xfrm>
            <a:custGeom>
              <a:avLst/>
              <a:gdLst/>
              <a:ahLst/>
              <a:cxnLst/>
              <a:rect l="l" t="t" r="r" b="b"/>
              <a:pathLst>
                <a:path w="1746885" h="1659889" extrusionOk="0">
                  <a:moveTo>
                    <a:pt x="1746753" y="0"/>
                  </a:moveTo>
                  <a:lnTo>
                    <a:pt x="0" y="0"/>
                  </a:lnTo>
                  <a:lnTo>
                    <a:pt x="0" y="1659507"/>
                  </a:lnTo>
                  <a:lnTo>
                    <a:pt x="1746753" y="0"/>
                  </a:lnTo>
                  <a:close/>
                </a:path>
              </a:pathLst>
            </a:custGeom>
            <a:solidFill>
              <a:srgbClr val="CB20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23"/>
            <p:cNvSpPr/>
            <p:nvPr/>
          </p:nvSpPr>
          <p:spPr>
            <a:xfrm>
              <a:off x="0" y="0"/>
              <a:ext cx="1746885" cy="1659889"/>
            </a:xfrm>
            <a:custGeom>
              <a:avLst/>
              <a:gdLst/>
              <a:ahLst/>
              <a:cxnLst/>
              <a:rect l="l" t="t" r="r" b="b"/>
              <a:pathLst>
                <a:path w="1746885" h="1659889" extrusionOk="0">
                  <a:moveTo>
                    <a:pt x="1746753" y="0"/>
                  </a:moveTo>
                  <a:lnTo>
                    <a:pt x="0" y="1659507"/>
                  </a:lnTo>
                </a:path>
              </a:pathLst>
            </a:custGeom>
            <a:noFill/>
            <a:ln w="76200" cap="flat" cmpd="sng">
              <a:solidFill>
                <a:srgbClr val="FABC1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7" name="Google Shape;177;p23"/>
            <p:cNvPicPr preferRelativeResize="0"/>
            <p:nvPr/>
          </p:nvPicPr>
          <p:blipFill rotWithShape="1">
            <a:blip r:embed="rId4">
              <a:alphaModFix/>
            </a:blip>
            <a:srcRect/>
            <a:stretch/>
          </p:blipFill>
          <p:spPr>
            <a:xfrm>
              <a:off x="59721" y="24714"/>
              <a:ext cx="1643448" cy="1643448"/>
            </a:xfrm>
            <a:prstGeom prst="rect">
              <a:avLst/>
            </a:prstGeom>
            <a:noFill/>
            <a:ln>
              <a:noFill/>
            </a:ln>
          </p:spPr>
        </p:pic>
      </p:grpSp>
      <p:sp>
        <p:nvSpPr>
          <p:cNvPr id="178" name="Google Shape;178;p23"/>
          <p:cNvSpPr txBox="1">
            <a:spLocks noGrp="1"/>
          </p:cNvSpPr>
          <p:nvPr>
            <p:ph type="title"/>
          </p:nvPr>
        </p:nvSpPr>
        <p:spPr>
          <a:xfrm>
            <a:off x="2016692" y="85851"/>
            <a:ext cx="9596188" cy="6285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4000" b="1" dirty="0">
                <a:solidFill>
                  <a:schemeClr val="lt1"/>
                </a:solidFill>
                <a:highlight>
                  <a:srgbClr val="C00000"/>
                </a:highlight>
                <a:latin typeface="Calibri"/>
                <a:ea typeface="Calibri"/>
                <a:cs typeface="Calibri"/>
                <a:sym typeface="Calibri"/>
              </a:rPr>
              <a:t>THANK YOU to our Damn Proud Supporters!</a:t>
            </a:r>
            <a:endParaRPr sz="4000" dirty="0">
              <a:solidFill>
                <a:schemeClr val="lt1"/>
              </a:solidFill>
              <a:highlight>
                <a:srgbClr val="C00000"/>
              </a:highlight>
              <a:latin typeface="Calibri"/>
              <a:ea typeface="Calibri"/>
              <a:cs typeface="Calibri"/>
              <a:sym typeface="Calibri"/>
            </a:endParaRPr>
          </a:p>
        </p:txBody>
      </p:sp>
      <p:sp>
        <p:nvSpPr>
          <p:cNvPr id="179" name="Google Shape;179;p23"/>
          <p:cNvSpPr/>
          <p:nvPr/>
        </p:nvSpPr>
        <p:spPr>
          <a:xfrm>
            <a:off x="5106050" y="1224425"/>
            <a:ext cx="5275200" cy="625200"/>
          </a:xfrm>
          <a:prstGeom prst="rect">
            <a:avLst/>
          </a:prstGeom>
          <a:solidFill>
            <a:srgbClr val="EAEAE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title" idx="4294967295"/>
          </p:nvPr>
        </p:nvSpPr>
        <p:spPr>
          <a:xfrm>
            <a:off x="1867811" y="167296"/>
            <a:ext cx="5527744" cy="628377"/>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000" dirty="0">
                <a:highlight>
                  <a:srgbClr val="C00000"/>
                </a:highlight>
              </a:rPr>
              <a:t>Capital Campaign Update </a:t>
            </a:r>
            <a:endParaRPr sz="4000" dirty="0">
              <a:highlight>
                <a:srgbClr val="C00000"/>
              </a:highlight>
            </a:endParaRPr>
          </a:p>
        </p:txBody>
      </p:sp>
      <p:pic>
        <p:nvPicPr>
          <p:cNvPr id="185" name="Google Shape;185;p24"/>
          <p:cNvPicPr preferRelativeResize="0"/>
          <p:nvPr/>
        </p:nvPicPr>
        <p:blipFill>
          <a:blip r:embed="rId3">
            <a:alphaModFix/>
          </a:blip>
          <a:stretch>
            <a:fillRect/>
          </a:stretch>
        </p:blipFill>
        <p:spPr>
          <a:xfrm>
            <a:off x="5458019" y="4356050"/>
            <a:ext cx="6733975" cy="2501950"/>
          </a:xfrm>
          <a:prstGeom prst="rect">
            <a:avLst/>
          </a:prstGeom>
          <a:noFill/>
          <a:ln>
            <a:noFill/>
          </a:ln>
        </p:spPr>
      </p:pic>
      <p:sp>
        <p:nvSpPr>
          <p:cNvPr id="186" name="Google Shape;186;p24"/>
          <p:cNvSpPr txBox="1"/>
          <p:nvPr/>
        </p:nvSpPr>
        <p:spPr>
          <a:xfrm>
            <a:off x="642275" y="1305300"/>
            <a:ext cx="3000000" cy="584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0"/>
              </a:spcAft>
              <a:buNone/>
            </a:pPr>
            <a:r>
              <a:rPr lang="en-US" b="1">
                <a:solidFill>
                  <a:schemeClr val="lt1"/>
                </a:solidFill>
              </a:rPr>
              <a:t>Thank You to Our Brothers!</a:t>
            </a:r>
            <a:endParaRPr b="1">
              <a:solidFill>
                <a:schemeClr val="lt1"/>
              </a:solidFill>
            </a:endParaRPr>
          </a:p>
          <a:p>
            <a:pPr marL="0" lvl="0" indent="0" algn="l" rtl="0">
              <a:lnSpc>
                <a:spcPct val="115000"/>
              </a:lnSpc>
              <a:spcBef>
                <a:spcPts val="1200"/>
              </a:spcBef>
              <a:spcAft>
                <a:spcPts val="0"/>
              </a:spcAft>
              <a:buNone/>
            </a:pPr>
            <a:r>
              <a:rPr lang="en-US" sz="1200">
                <a:solidFill>
                  <a:schemeClr val="lt1"/>
                </a:solidFill>
              </a:rPr>
              <a:t>To all the brothers who have pledged and donated to the </a:t>
            </a:r>
            <a:r>
              <a:rPr lang="en-US" sz="1200" b="1">
                <a:solidFill>
                  <a:schemeClr val="lt1"/>
                </a:solidFill>
              </a:rPr>
              <a:t>Damn Proud Campaign</a:t>
            </a:r>
            <a:r>
              <a:rPr lang="en-US" sz="1200">
                <a:solidFill>
                  <a:schemeClr val="lt1"/>
                </a:solidFill>
              </a:rPr>
              <a:t>, we extend our deepest gratitude. Your generosity is a testament to the enduring strength of our brotherhood and our shared commitment to preserving the legacy of Phi Sigma Kappa.</a:t>
            </a:r>
            <a:endParaRPr sz="1200">
              <a:solidFill>
                <a:schemeClr val="lt1"/>
              </a:solidFill>
            </a:endParaRPr>
          </a:p>
          <a:p>
            <a:pPr marL="0" lvl="0" indent="0" algn="l" rtl="0">
              <a:lnSpc>
                <a:spcPct val="115000"/>
              </a:lnSpc>
              <a:spcBef>
                <a:spcPts val="1200"/>
              </a:spcBef>
              <a:spcAft>
                <a:spcPts val="0"/>
              </a:spcAft>
              <a:buNone/>
            </a:pPr>
            <a:r>
              <a:rPr lang="en-US" sz="1200">
                <a:solidFill>
                  <a:schemeClr val="lt1"/>
                </a:solidFill>
              </a:rPr>
              <a:t>We are also proud to announce that we achieved </a:t>
            </a:r>
            <a:r>
              <a:rPr lang="en-US" sz="1200" b="1">
                <a:solidFill>
                  <a:schemeClr val="lt1"/>
                </a:solidFill>
              </a:rPr>
              <a:t>100% participation from our Board</a:t>
            </a:r>
            <a:r>
              <a:rPr lang="en-US" sz="1200">
                <a:solidFill>
                  <a:schemeClr val="lt1"/>
                </a:solidFill>
              </a:rPr>
              <a:t>, showing our collective determination to strengthen our fraternity for all current and future brothers. Together, we are building a better future for Phi Sigma Kappa – one that honors our past, supports our present, and empowers the generations to come.</a:t>
            </a:r>
            <a:endParaRPr sz="1200">
              <a:solidFill>
                <a:schemeClr val="lt1"/>
              </a:solidFill>
            </a:endParaRPr>
          </a:p>
          <a:p>
            <a:pPr marL="0" lvl="0" indent="0" algn="l" rtl="0">
              <a:lnSpc>
                <a:spcPct val="115000"/>
              </a:lnSpc>
              <a:spcBef>
                <a:spcPts val="1200"/>
              </a:spcBef>
              <a:spcAft>
                <a:spcPts val="0"/>
              </a:spcAft>
              <a:buNone/>
            </a:pPr>
            <a:r>
              <a:rPr lang="en-US" sz="1200">
                <a:solidFill>
                  <a:schemeClr val="lt1"/>
                </a:solidFill>
              </a:rPr>
              <a:t>Thank you for being a vital part of this journey and for helping us achieve our shared vision for a brighter tomorrow. We couldn’t do it without you!</a:t>
            </a:r>
            <a:endParaRPr sz="1200">
              <a:solidFill>
                <a:schemeClr val="lt1"/>
              </a:solidFill>
            </a:endParaRPr>
          </a:p>
          <a:p>
            <a:pPr marL="0" lvl="0" indent="0" algn="l" rtl="0">
              <a:lnSpc>
                <a:spcPct val="115000"/>
              </a:lnSpc>
              <a:spcBef>
                <a:spcPts val="1200"/>
              </a:spcBef>
              <a:spcAft>
                <a:spcPts val="0"/>
              </a:spcAft>
              <a:buNone/>
            </a:pPr>
            <a:r>
              <a:rPr lang="en-US" sz="1200">
                <a:solidFill>
                  <a:schemeClr val="lt1"/>
                </a:solidFill>
              </a:rPr>
              <a:t>-Daniel Lourie, 2014</a:t>
            </a:r>
            <a:endParaRPr sz="1200">
              <a:solidFill>
                <a:schemeClr val="lt1"/>
              </a:solidFill>
            </a:endParaRPr>
          </a:p>
          <a:p>
            <a:pPr marL="0" lvl="0" indent="0" algn="l" rtl="0">
              <a:lnSpc>
                <a:spcPct val="115000"/>
              </a:lnSpc>
              <a:spcBef>
                <a:spcPts val="1200"/>
              </a:spcBef>
              <a:spcAft>
                <a:spcPts val="1200"/>
              </a:spcAft>
              <a:buNone/>
            </a:pPr>
            <a:endParaRPr sz="1200">
              <a:solidFill>
                <a:schemeClr val="lt1"/>
              </a:solidFill>
            </a:endParaRPr>
          </a:p>
        </p:txBody>
      </p:sp>
      <p:pic>
        <p:nvPicPr>
          <p:cNvPr id="187" name="Google Shape;187;p24"/>
          <p:cNvPicPr preferRelativeResize="0"/>
          <p:nvPr/>
        </p:nvPicPr>
        <p:blipFill>
          <a:blip r:embed="rId4">
            <a:alphaModFix/>
          </a:blip>
          <a:stretch>
            <a:fillRect/>
          </a:stretch>
        </p:blipFill>
        <p:spPr>
          <a:xfrm>
            <a:off x="8209788" y="1078962"/>
            <a:ext cx="3982200" cy="2365425"/>
          </a:xfrm>
          <a:prstGeom prst="rect">
            <a:avLst/>
          </a:prstGeom>
          <a:noFill/>
          <a:ln>
            <a:noFill/>
          </a:ln>
        </p:spPr>
      </p:pic>
      <p:pic>
        <p:nvPicPr>
          <p:cNvPr id="188" name="Google Shape;188;p24"/>
          <p:cNvPicPr preferRelativeResize="0"/>
          <p:nvPr/>
        </p:nvPicPr>
        <p:blipFill rotWithShape="1">
          <a:blip r:embed="rId5">
            <a:alphaModFix/>
          </a:blip>
          <a:srcRect/>
          <a:stretch/>
        </p:blipFill>
        <p:spPr>
          <a:xfrm>
            <a:off x="5458026" y="1292923"/>
            <a:ext cx="1937529" cy="1937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5"/>
          <p:cNvPicPr preferRelativeResize="0"/>
          <p:nvPr/>
        </p:nvPicPr>
        <p:blipFill rotWithShape="1">
          <a:blip r:embed="rId3">
            <a:alphaModFix/>
          </a:blip>
          <a:srcRect/>
          <a:stretch/>
        </p:blipFill>
        <p:spPr>
          <a:xfrm>
            <a:off x="59721" y="24714"/>
            <a:ext cx="1643448" cy="1643448"/>
          </a:xfrm>
          <a:prstGeom prst="rect">
            <a:avLst/>
          </a:prstGeom>
          <a:noFill/>
          <a:ln>
            <a:noFill/>
          </a:ln>
        </p:spPr>
      </p:pic>
      <p:sp>
        <p:nvSpPr>
          <p:cNvPr id="194" name="Google Shape;194;p25"/>
          <p:cNvSpPr txBox="1">
            <a:spLocks noGrp="1"/>
          </p:cNvSpPr>
          <p:nvPr>
            <p:ph type="title"/>
          </p:nvPr>
        </p:nvSpPr>
        <p:spPr>
          <a:xfrm>
            <a:off x="1765348" y="253025"/>
            <a:ext cx="7641000" cy="5361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400" b="1">
                <a:solidFill>
                  <a:schemeClr val="lt1"/>
                </a:solidFill>
                <a:highlight>
                  <a:srgbClr val="C00000"/>
                </a:highlight>
                <a:latin typeface="Calibri"/>
                <a:ea typeface="Calibri"/>
                <a:cs typeface="Calibri"/>
                <a:sym typeface="Calibri"/>
              </a:rPr>
              <a:t>Please consider supporting the campaign</a:t>
            </a:r>
            <a:endParaRPr sz="3400">
              <a:solidFill>
                <a:schemeClr val="lt1"/>
              </a:solidFill>
              <a:highlight>
                <a:srgbClr val="C00000"/>
              </a:highlight>
              <a:latin typeface="Calibri"/>
              <a:ea typeface="Calibri"/>
              <a:cs typeface="Calibri"/>
              <a:sym typeface="Calibri"/>
            </a:endParaRPr>
          </a:p>
        </p:txBody>
      </p:sp>
      <p:pic>
        <p:nvPicPr>
          <p:cNvPr id="195" name="Google Shape;195;p25"/>
          <p:cNvPicPr preferRelativeResize="0"/>
          <p:nvPr/>
        </p:nvPicPr>
        <p:blipFill rotWithShape="1">
          <a:blip r:embed="rId4">
            <a:alphaModFix/>
          </a:blip>
          <a:srcRect/>
          <a:stretch/>
        </p:blipFill>
        <p:spPr>
          <a:xfrm>
            <a:off x="5755545" y="2323071"/>
            <a:ext cx="5983368" cy="3958975"/>
          </a:xfrm>
          <a:prstGeom prst="rect">
            <a:avLst/>
          </a:prstGeom>
          <a:noFill/>
          <a:ln>
            <a:noFill/>
          </a:ln>
        </p:spPr>
      </p:pic>
      <p:sp>
        <p:nvSpPr>
          <p:cNvPr id="196" name="Google Shape;196;p25"/>
          <p:cNvSpPr txBox="1"/>
          <p:nvPr/>
        </p:nvSpPr>
        <p:spPr>
          <a:xfrm>
            <a:off x="531824" y="2210308"/>
            <a:ext cx="4873500" cy="2947200"/>
          </a:xfrm>
          <a:prstGeom prst="rect">
            <a:avLst/>
          </a:prstGeom>
          <a:noFill/>
          <a:ln>
            <a:noFill/>
          </a:ln>
        </p:spPr>
        <p:txBody>
          <a:bodyPr spcFirstLastPara="1" wrap="square" lIns="0" tIns="91425" rIns="0" bIns="0" anchor="t" anchorCtr="0">
            <a:spAutoFit/>
          </a:bodyPr>
          <a:lstStyle/>
          <a:p>
            <a:pPr marL="241300" marR="0" lvl="0" indent="-228600" algn="l" rtl="0">
              <a:lnSpc>
                <a:spcPct val="100000"/>
              </a:lnSpc>
              <a:spcBef>
                <a:spcPts val="0"/>
              </a:spcBef>
              <a:spcAft>
                <a:spcPts val="0"/>
              </a:spcAft>
              <a:buClr>
                <a:srgbClr val="FFFFFF"/>
              </a:buClr>
              <a:buSzPts val="2800"/>
              <a:buFont typeface="Arial"/>
              <a:buChar char="•"/>
            </a:pPr>
            <a:r>
              <a:rPr lang="en-US" sz="2800" dirty="0">
                <a:solidFill>
                  <a:srgbClr val="FFFFFF"/>
                </a:solidFill>
                <a:latin typeface="Calibri"/>
                <a:ea typeface="Calibri"/>
                <a:cs typeface="Calibri"/>
                <a:sym typeface="Calibri"/>
              </a:rPr>
              <a:t>Pledges payable over 5 years</a:t>
            </a:r>
            <a:endParaRPr sz="2800" dirty="0">
              <a:solidFill>
                <a:schemeClr val="dk1"/>
              </a:solidFill>
              <a:latin typeface="Calibri"/>
              <a:ea typeface="Calibri"/>
              <a:cs typeface="Calibri"/>
              <a:sym typeface="Calibri"/>
            </a:endParaRPr>
          </a:p>
          <a:p>
            <a:pPr marL="241300" marR="262890" lvl="0" indent="-228600" algn="l" rtl="0">
              <a:lnSpc>
                <a:spcPct val="90700"/>
              </a:lnSpc>
              <a:spcBef>
                <a:spcPts val="960"/>
              </a:spcBef>
              <a:spcAft>
                <a:spcPts val="0"/>
              </a:spcAft>
              <a:buClr>
                <a:srgbClr val="FFFFFF"/>
              </a:buClr>
              <a:buSzPts val="2800"/>
              <a:buFont typeface="Arial"/>
              <a:buChar char="•"/>
            </a:pPr>
            <a:r>
              <a:rPr lang="en-US" sz="2800" dirty="0">
                <a:solidFill>
                  <a:srgbClr val="FFFFFF"/>
                </a:solidFill>
                <a:latin typeface="Calibri"/>
                <a:ea typeface="Calibri"/>
                <a:cs typeface="Calibri"/>
                <a:sym typeface="Calibri"/>
              </a:rPr>
              <a:t>Every donor receives a  beautiful framed lithograph of  the House</a:t>
            </a:r>
            <a:endParaRPr sz="2800" dirty="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3700"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3200" b="1" dirty="0">
                <a:solidFill>
                  <a:srgbClr val="FFFFFF"/>
                </a:solidFill>
                <a:latin typeface="Calibri"/>
                <a:ea typeface="Calibri"/>
                <a:cs typeface="Calibri"/>
                <a:sym typeface="Calibri"/>
              </a:rPr>
              <a:t>PhiSigPSU.com/campaign</a:t>
            </a:r>
            <a:endParaRPr sz="3200" dirty="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E95020D9-C06A-DE56-D021-7517013C0B0A}"/>
            </a:ext>
          </a:extLst>
        </p:cNvPr>
        <p:cNvGrpSpPr/>
        <p:nvPr/>
      </p:nvGrpSpPr>
      <p:grpSpPr>
        <a:xfrm>
          <a:off x="0" y="0"/>
          <a:ext cx="0" cy="0"/>
          <a:chOff x="0" y="0"/>
          <a:chExt cx="0" cy="0"/>
        </a:xfrm>
      </p:grpSpPr>
      <p:sp>
        <p:nvSpPr>
          <p:cNvPr id="264" name="Google Shape;264;p34">
            <a:extLst>
              <a:ext uri="{FF2B5EF4-FFF2-40B4-BE49-F238E27FC236}">
                <a16:creationId xmlns:a16="http://schemas.microsoft.com/office/drawing/2014/main" id="{197CA378-EDE3-4469-6160-78A3D5F1C5E4}"/>
              </a:ext>
            </a:extLst>
          </p:cNvPr>
          <p:cNvSpPr txBox="1"/>
          <p:nvPr/>
        </p:nvSpPr>
        <p:spPr>
          <a:xfrm>
            <a:off x="2193936" y="178899"/>
            <a:ext cx="1235100" cy="628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4000">
                <a:solidFill>
                  <a:srgbClr val="F2F2F2"/>
                </a:solidFill>
                <a:highlight>
                  <a:srgbClr val="C00000"/>
                </a:highlight>
                <a:latin typeface="Calibri"/>
                <a:ea typeface="Calibri"/>
                <a:cs typeface="Calibri"/>
                <a:sym typeface="Calibri"/>
              </a:rPr>
              <a:t>Q &amp; A</a:t>
            </a:r>
            <a:endParaRPr sz="4000">
              <a:solidFill>
                <a:schemeClr val="dk1"/>
              </a:solidFill>
              <a:highlight>
                <a:srgbClr val="C00000"/>
              </a:highlight>
              <a:latin typeface="Calibri"/>
              <a:ea typeface="Calibri"/>
              <a:cs typeface="Calibri"/>
              <a:sym typeface="Calibri"/>
            </a:endParaRPr>
          </a:p>
        </p:txBody>
      </p:sp>
    </p:spTree>
    <p:extLst>
      <p:ext uri="{BB962C8B-B14F-4D97-AF65-F5344CB8AC3E}">
        <p14:creationId xmlns:p14="http://schemas.microsoft.com/office/powerpoint/2010/main" val="1556821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9"/>
          <p:cNvSpPr txBox="1">
            <a:spLocks noGrp="1"/>
          </p:cNvSpPr>
          <p:nvPr>
            <p:ph type="title"/>
          </p:nvPr>
        </p:nvSpPr>
        <p:spPr>
          <a:xfrm>
            <a:off x="1731415" y="168485"/>
            <a:ext cx="7521600" cy="505267"/>
          </a:xfrm>
          <a:prstGeom prst="rect">
            <a:avLst/>
          </a:prstGeom>
          <a:noFill/>
          <a:ln>
            <a:noFill/>
          </a:ln>
        </p:spPr>
        <p:txBody>
          <a:bodyPr spcFirstLastPara="1" wrap="square" lIns="0" tIns="12700" rIns="0" bIns="0" anchor="t" anchorCtr="0">
            <a:spAutoFit/>
          </a:bodyPr>
          <a:lstStyle/>
          <a:p>
            <a:pPr marL="12700" lvl="0" indent="0" rtl="0">
              <a:lnSpc>
                <a:spcPct val="100000"/>
              </a:lnSpc>
              <a:spcBef>
                <a:spcPts val="0"/>
              </a:spcBef>
              <a:spcAft>
                <a:spcPts val="0"/>
              </a:spcAft>
              <a:buNone/>
            </a:pPr>
            <a:r>
              <a:rPr lang="en-US" sz="3200" dirty="0">
                <a:highlight>
                  <a:srgbClr val="C00000"/>
                </a:highlight>
              </a:rPr>
              <a:t>Alumni Board &amp; Officers</a:t>
            </a:r>
            <a:endParaRPr sz="3200" dirty="0">
              <a:highlight>
                <a:srgbClr val="C00000"/>
              </a:highlight>
            </a:endParaRPr>
          </a:p>
        </p:txBody>
      </p:sp>
      <p:sp>
        <p:nvSpPr>
          <p:cNvPr id="74" name="Google Shape;74;p9"/>
          <p:cNvSpPr txBox="1"/>
          <p:nvPr/>
        </p:nvSpPr>
        <p:spPr>
          <a:xfrm>
            <a:off x="805543" y="1132114"/>
            <a:ext cx="10167257" cy="5155257"/>
          </a:xfrm>
          <a:prstGeom prst="rect">
            <a:avLst/>
          </a:prstGeom>
          <a:noFill/>
          <a:ln>
            <a:noFill/>
          </a:ln>
        </p:spPr>
        <p:txBody>
          <a:bodyPr spcFirstLastPara="1" wrap="square" lIns="0" tIns="12700" rIns="0" bIns="0" anchor="t" anchorCtr="0">
            <a:spAutoFit/>
          </a:bodyPr>
          <a:lstStyle/>
          <a:p>
            <a:pPr marL="241300" marR="0" lvl="0" indent="-228600" algn="l" rtl="0">
              <a:lnSpc>
                <a:spcPct val="100000"/>
              </a:lnSpc>
              <a:spcBef>
                <a:spcPts val="0"/>
              </a:spcBef>
              <a:spcAft>
                <a:spcPts val="0"/>
              </a:spcAft>
              <a:buClr>
                <a:srgbClr val="FFFFFF"/>
              </a:buClr>
              <a:buSzPts val="1800"/>
              <a:buFont typeface="Arial"/>
              <a:buChar char="•"/>
            </a:pPr>
            <a:r>
              <a:rPr lang="en-US" sz="2000" dirty="0">
                <a:solidFill>
                  <a:srgbClr val="FFFFFF"/>
                </a:solidFill>
                <a:latin typeface="Calibri"/>
                <a:ea typeface="Calibri"/>
                <a:cs typeface="Calibri"/>
                <a:sym typeface="Calibri"/>
              </a:rPr>
              <a:t>Board Members</a:t>
            </a:r>
            <a:endParaRPr sz="2000" dirty="0">
              <a:solidFill>
                <a:schemeClr val="dk1"/>
              </a:solidFill>
              <a:latin typeface="Calibri"/>
              <a:ea typeface="Calibri"/>
              <a:cs typeface="Calibri"/>
              <a:sym typeface="Calibri"/>
            </a:endParaRPr>
          </a:p>
          <a:p>
            <a:pPr marL="698500" marR="0" lvl="1" indent="-228600" algn="l" rtl="0">
              <a:lnSpc>
                <a:spcPct val="100000"/>
              </a:lnSpc>
              <a:spcBef>
                <a:spcPts val="20"/>
              </a:spcBef>
              <a:spcAft>
                <a:spcPts val="0"/>
              </a:spcAft>
              <a:buClr>
                <a:srgbClr val="FFFFFF"/>
              </a:buClr>
              <a:buSzPts val="1800"/>
              <a:buFont typeface="Arial"/>
              <a:buChar char="•"/>
            </a:pPr>
            <a:r>
              <a:rPr lang="en-US" sz="2000" b="0" i="0" u="none" strike="noStrike" cap="none" dirty="0">
                <a:solidFill>
                  <a:srgbClr val="FFFFFF"/>
                </a:solidFill>
                <a:latin typeface="Calibri"/>
                <a:ea typeface="Calibri"/>
                <a:cs typeface="Calibri"/>
                <a:sym typeface="Calibri"/>
              </a:rPr>
              <a:t>Bill Albertson (1973)</a:t>
            </a:r>
            <a:endParaRPr sz="2000" b="0" i="0" u="none" strike="noStrike" cap="none" dirty="0">
              <a:solidFill>
                <a:schemeClr val="dk1"/>
              </a:solidFill>
              <a:latin typeface="Calibri"/>
              <a:ea typeface="Calibri"/>
              <a:cs typeface="Calibri"/>
              <a:sym typeface="Calibri"/>
            </a:endParaRPr>
          </a:p>
          <a:p>
            <a:pPr marL="698500" marR="0" lvl="1" indent="-228600" algn="l" rtl="0">
              <a:lnSpc>
                <a:spcPct val="100000"/>
              </a:lnSpc>
              <a:spcBef>
                <a:spcPts val="145"/>
              </a:spcBef>
              <a:spcAft>
                <a:spcPts val="0"/>
              </a:spcAft>
              <a:buClr>
                <a:srgbClr val="FFFFFF"/>
              </a:buClr>
              <a:buSzPts val="1800"/>
              <a:buFont typeface="Arial"/>
              <a:buChar char="•"/>
            </a:pPr>
            <a:r>
              <a:rPr lang="en-US" sz="2000" b="0" i="0" u="none" strike="noStrike" cap="none" dirty="0">
                <a:solidFill>
                  <a:srgbClr val="FFFFFF"/>
                </a:solidFill>
                <a:latin typeface="Calibri"/>
                <a:ea typeface="Calibri"/>
                <a:cs typeface="Calibri"/>
                <a:sym typeface="Calibri"/>
              </a:rPr>
              <a:t>Steve Handwerk (1974)</a:t>
            </a:r>
          </a:p>
          <a:p>
            <a:pPr marL="698500" lvl="1" indent="-228600">
              <a:spcBef>
                <a:spcPts val="145"/>
              </a:spcBef>
              <a:buClr>
                <a:srgbClr val="FFFFFF"/>
              </a:buClr>
              <a:buSzPts val="1800"/>
              <a:buFont typeface="Arial"/>
              <a:buChar char="•"/>
            </a:pPr>
            <a:r>
              <a:rPr lang="en-US" sz="2000" dirty="0">
                <a:solidFill>
                  <a:srgbClr val="FFFFFF"/>
                </a:solidFill>
                <a:latin typeface="Calibri"/>
                <a:ea typeface="Calibri"/>
                <a:cs typeface="Calibri"/>
                <a:sym typeface="Calibri"/>
              </a:rPr>
              <a:t>Martin Barbato (1979)</a:t>
            </a:r>
            <a:endParaRPr lang="en-US" sz="2000" b="0" i="0" u="none" strike="noStrike" cap="none" dirty="0">
              <a:solidFill>
                <a:srgbClr val="FFFFFF"/>
              </a:solidFill>
              <a:latin typeface="Calibri"/>
              <a:ea typeface="Calibri"/>
              <a:cs typeface="Calibri"/>
              <a:sym typeface="Calibri"/>
            </a:endParaRPr>
          </a:p>
          <a:p>
            <a:pPr marL="698500" lvl="1" indent="-228600">
              <a:spcBef>
                <a:spcPts val="145"/>
              </a:spcBef>
              <a:buClr>
                <a:srgbClr val="FFFFFF"/>
              </a:buClr>
              <a:buSzPts val="1800"/>
              <a:buFont typeface="Arial"/>
              <a:buChar char="•"/>
            </a:pPr>
            <a:r>
              <a:rPr lang="en-US" sz="2000" dirty="0">
                <a:solidFill>
                  <a:srgbClr val="FFFFFF"/>
                </a:solidFill>
                <a:latin typeface="Calibri"/>
                <a:ea typeface="Calibri"/>
                <a:cs typeface="Calibri"/>
                <a:sym typeface="Calibri"/>
              </a:rPr>
              <a:t>Bruce McKinney (1979)</a:t>
            </a:r>
            <a:endParaRPr sz="2000" b="0" i="0" u="none" strike="noStrike" cap="none" dirty="0">
              <a:solidFill>
                <a:schemeClr val="dk1"/>
              </a:solidFill>
              <a:latin typeface="Calibri"/>
              <a:ea typeface="Calibri"/>
              <a:cs typeface="Calibri"/>
              <a:sym typeface="Calibri"/>
            </a:endParaRPr>
          </a:p>
          <a:p>
            <a:pPr marL="698500" marR="0" lvl="1" indent="-228600" algn="l" rtl="0">
              <a:lnSpc>
                <a:spcPct val="100000"/>
              </a:lnSpc>
              <a:spcBef>
                <a:spcPts val="25"/>
              </a:spcBef>
              <a:spcAft>
                <a:spcPts val="0"/>
              </a:spcAft>
              <a:buClr>
                <a:srgbClr val="FFFFFF"/>
              </a:buClr>
              <a:buSzPts val="1800"/>
              <a:buFont typeface="Arial"/>
              <a:buChar char="•"/>
            </a:pPr>
            <a:r>
              <a:rPr lang="en-US" sz="2000" b="0" i="0" u="none" strike="noStrike" cap="none" dirty="0">
                <a:solidFill>
                  <a:srgbClr val="FFFFFF"/>
                </a:solidFill>
                <a:latin typeface="Calibri"/>
                <a:ea typeface="Calibri"/>
                <a:cs typeface="Calibri"/>
                <a:sym typeface="Calibri"/>
              </a:rPr>
              <a:t>James Durfee (1980)</a:t>
            </a:r>
          </a:p>
          <a:p>
            <a:pPr marL="698500" lvl="1" indent="-228600">
              <a:spcBef>
                <a:spcPts val="25"/>
              </a:spcBef>
              <a:buClr>
                <a:srgbClr val="FFFFFF"/>
              </a:buClr>
              <a:buSzPts val="1800"/>
              <a:buFont typeface="Arial"/>
              <a:buChar char="•"/>
            </a:pPr>
            <a:r>
              <a:rPr lang="en-US" sz="2000" dirty="0">
                <a:solidFill>
                  <a:srgbClr val="FFFFFF"/>
                </a:solidFill>
                <a:latin typeface="Calibri"/>
                <a:ea typeface="Calibri"/>
                <a:cs typeface="Calibri"/>
                <a:sym typeface="Calibri"/>
              </a:rPr>
              <a:t>Matt Rose (1986)</a:t>
            </a:r>
            <a:endParaRPr sz="2000" b="0" i="0" u="none" strike="noStrike" cap="none" dirty="0">
              <a:solidFill>
                <a:schemeClr val="dk1"/>
              </a:solidFill>
              <a:latin typeface="Calibri"/>
              <a:ea typeface="Calibri"/>
              <a:cs typeface="Calibri"/>
              <a:sym typeface="Calibri"/>
            </a:endParaRPr>
          </a:p>
          <a:p>
            <a:pPr marL="698500" marR="0" lvl="1" indent="-228600" algn="l" rtl="0">
              <a:lnSpc>
                <a:spcPct val="100000"/>
              </a:lnSpc>
              <a:spcBef>
                <a:spcPts val="45"/>
              </a:spcBef>
              <a:spcAft>
                <a:spcPts val="0"/>
              </a:spcAft>
              <a:buClr>
                <a:srgbClr val="FFFFFF"/>
              </a:buClr>
              <a:buSzPts val="1800"/>
              <a:buFont typeface="Arial"/>
              <a:buChar char="•"/>
            </a:pPr>
            <a:r>
              <a:rPr lang="en-US" sz="2000" b="0" i="0" u="none" strike="noStrike" cap="none" dirty="0">
                <a:solidFill>
                  <a:srgbClr val="FFFFFF"/>
                </a:solidFill>
                <a:latin typeface="Calibri"/>
                <a:ea typeface="Calibri"/>
                <a:cs typeface="Calibri"/>
                <a:sym typeface="Calibri"/>
              </a:rPr>
              <a:t>Dan Lourie (2014)</a:t>
            </a:r>
            <a:endParaRPr sz="2000" b="0" i="0" u="none" strike="noStrike" cap="none" dirty="0">
              <a:solidFill>
                <a:schemeClr val="dk1"/>
              </a:solidFill>
              <a:latin typeface="Calibri"/>
              <a:ea typeface="Calibri"/>
              <a:cs typeface="Calibri"/>
              <a:sym typeface="Calibri"/>
            </a:endParaRPr>
          </a:p>
          <a:p>
            <a:pPr marL="698500" marR="0" lvl="1" indent="-228600" algn="l" rtl="0">
              <a:lnSpc>
                <a:spcPct val="100000"/>
              </a:lnSpc>
              <a:spcBef>
                <a:spcPts val="25"/>
              </a:spcBef>
              <a:spcAft>
                <a:spcPts val="0"/>
              </a:spcAft>
              <a:buClr>
                <a:srgbClr val="FFFFFF"/>
              </a:buClr>
              <a:buSzPts val="1800"/>
              <a:buFont typeface="Arial"/>
              <a:buChar char="•"/>
            </a:pPr>
            <a:r>
              <a:rPr lang="en-US" sz="2000" b="0" i="0" u="none" strike="noStrike" cap="none" dirty="0">
                <a:solidFill>
                  <a:srgbClr val="FFFFFF"/>
                </a:solidFill>
                <a:latin typeface="Calibri"/>
                <a:ea typeface="Calibri"/>
                <a:cs typeface="Calibri"/>
                <a:sym typeface="Calibri"/>
              </a:rPr>
              <a:t>Joe Mazziotti (2014)</a:t>
            </a:r>
          </a:p>
          <a:p>
            <a:pPr marL="698500" marR="0" lvl="1" indent="-228600" algn="l" rtl="0">
              <a:lnSpc>
                <a:spcPct val="100000"/>
              </a:lnSpc>
              <a:spcBef>
                <a:spcPts val="45"/>
              </a:spcBef>
              <a:spcAft>
                <a:spcPts val="0"/>
              </a:spcAft>
              <a:buClr>
                <a:srgbClr val="FFFFFF"/>
              </a:buClr>
              <a:buSzPts val="1800"/>
              <a:buFont typeface="Arial"/>
              <a:buChar char="•"/>
            </a:pPr>
            <a:r>
              <a:rPr lang="en-US" sz="2000" b="0" i="0" u="none" strike="noStrike" cap="none" dirty="0">
                <a:solidFill>
                  <a:srgbClr val="FFFFFF"/>
                </a:solidFill>
                <a:latin typeface="Calibri"/>
                <a:ea typeface="Calibri"/>
                <a:cs typeface="Calibri"/>
                <a:sym typeface="Calibri"/>
              </a:rPr>
              <a:t>Nick Sandford (2016)</a:t>
            </a:r>
            <a:endParaRPr sz="2000" b="0" i="0" u="none" strike="noStrike" cap="none" dirty="0">
              <a:solidFill>
                <a:schemeClr val="dk1"/>
              </a:solidFill>
              <a:latin typeface="Calibri"/>
              <a:ea typeface="Calibri"/>
              <a:cs typeface="Calibri"/>
              <a:sym typeface="Calibri"/>
            </a:endParaRPr>
          </a:p>
          <a:p>
            <a:pPr marL="241300" marR="0" lvl="0" indent="-228600" algn="l" rtl="0">
              <a:lnSpc>
                <a:spcPct val="100000"/>
              </a:lnSpc>
              <a:spcBef>
                <a:spcPts val="650"/>
              </a:spcBef>
              <a:spcAft>
                <a:spcPts val="0"/>
              </a:spcAft>
              <a:buClr>
                <a:srgbClr val="FFFFFF"/>
              </a:buClr>
              <a:buSzPts val="1800"/>
              <a:buFont typeface="Arial"/>
              <a:buChar char="•"/>
            </a:pPr>
            <a:r>
              <a:rPr lang="en-US" sz="2000" dirty="0">
                <a:solidFill>
                  <a:srgbClr val="FFFFFF"/>
                </a:solidFill>
                <a:latin typeface="Calibri"/>
                <a:ea typeface="Calibri"/>
                <a:cs typeface="Calibri"/>
                <a:sym typeface="Calibri"/>
              </a:rPr>
              <a:t>Advisors to the Board</a:t>
            </a:r>
            <a:endParaRPr sz="2000" dirty="0">
              <a:solidFill>
                <a:schemeClr val="dk1"/>
              </a:solidFill>
              <a:latin typeface="Calibri"/>
              <a:ea typeface="Calibri"/>
              <a:cs typeface="Calibri"/>
              <a:sym typeface="Calibri"/>
            </a:endParaRPr>
          </a:p>
          <a:p>
            <a:pPr marL="698500" lvl="1" indent="-228600">
              <a:spcBef>
                <a:spcPts val="25"/>
              </a:spcBef>
              <a:buClr>
                <a:srgbClr val="FFFFFF"/>
              </a:buClr>
              <a:buSzPts val="1800"/>
              <a:buFont typeface="Arial"/>
              <a:buChar char="•"/>
            </a:pPr>
            <a:r>
              <a:rPr lang="en-US" sz="2000" dirty="0">
                <a:solidFill>
                  <a:srgbClr val="FFFFFF"/>
                </a:solidFill>
                <a:latin typeface="Calibri"/>
                <a:ea typeface="Calibri"/>
                <a:cs typeface="Calibri"/>
                <a:sym typeface="Calibri"/>
              </a:rPr>
              <a:t>Ronald Manning (1969)</a:t>
            </a:r>
            <a:endParaRPr lang="en-US" sz="2000" dirty="0">
              <a:solidFill>
                <a:schemeClr val="dk1"/>
              </a:solidFill>
              <a:latin typeface="Calibri"/>
              <a:ea typeface="Calibri"/>
              <a:cs typeface="Calibri"/>
              <a:sym typeface="Calibri"/>
            </a:endParaRPr>
          </a:p>
          <a:p>
            <a:pPr marL="698500" marR="0" lvl="1" indent="-228600" algn="l" rtl="0">
              <a:lnSpc>
                <a:spcPct val="100000"/>
              </a:lnSpc>
              <a:spcBef>
                <a:spcPts val="25"/>
              </a:spcBef>
              <a:spcAft>
                <a:spcPts val="0"/>
              </a:spcAft>
              <a:buClr>
                <a:srgbClr val="FFFFFF"/>
              </a:buClr>
              <a:buSzPts val="1800"/>
              <a:buFont typeface="Arial"/>
              <a:buChar char="•"/>
            </a:pPr>
            <a:r>
              <a:rPr lang="en-US" sz="2000" b="0" i="0" u="none" strike="noStrike" cap="none" dirty="0">
                <a:solidFill>
                  <a:srgbClr val="FFFFFF"/>
                </a:solidFill>
                <a:latin typeface="Calibri"/>
                <a:ea typeface="Calibri"/>
                <a:cs typeface="Calibri"/>
                <a:sym typeface="Calibri"/>
              </a:rPr>
              <a:t>Fred DeCock (1980)</a:t>
            </a:r>
          </a:p>
          <a:p>
            <a:pPr marL="698500" lvl="1" indent="-228600">
              <a:spcBef>
                <a:spcPts val="45"/>
              </a:spcBef>
              <a:buClr>
                <a:srgbClr val="FFFFFF"/>
              </a:buClr>
              <a:buSzPts val="1800"/>
              <a:buFont typeface="Arial"/>
              <a:buChar char="•"/>
            </a:pPr>
            <a:r>
              <a:rPr lang="en-US" sz="2000" dirty="0">
                <a:solidFill>
                  <a:srgbClr val="FFFFFF"/>
                </a:solidFill>
                <a:latin typeface="Calibri"/>
                <a:ea typeface="Calibri"/>
                <a:cs typeface="Calibri"/>
                <a:sym typeface="Calibri"/>
              </a:rPr>
              <a:t>Peter Spiotta (2020)</a:t>
            </a:r>
          </a:p>
          <a:p>
            <a:pPr marL="698500" lvl="1" indent="-228600">
              <a:spcBef>
                <a:spcPts val="45"/>
              </a:spcBef>
              <a:buClr>
                <a:srgbClr val="FFFFFF"/>
              </a:buClr>
              <a:buSzPts val="1800"/>
              <a:buFont typeface="Arial"/>
              <a:buChar char="•"/>
            </a:pPr>
            <a:r>
              <a:rPr lang="en-US" sz="2000" dirty="0">
                <a:solidFill>
                  <a:srgbClr val="FFFFFF"/>
                </a:solidFill>
                <a:latin typeface="Calibri"/>
                <a:ea typeface="Calibri"/>
                <a:cs typeface="Calibri"/>
                <a:sym typeface="Calibri"/>
              </a:rPr>
              <a:t>Regis Capoferri (2022)</a:t>
            </a:r>
          </a:p>
          <a:p>
            <a:pPr marL="241300" marR="0" lvl="0" indent="-228600" algn="l" rtl="0">
              <a:lnSpc>
                <a:spcPct val="100000"/>
              </a:lnSpc>
              <a:spcBef>
                <a:spcPts val="650"/>
              </a:spcBef>
              <a:spcAft>
                <a:spcPts val="0"/>
              </a:spcAft>
              <a:buClr>
                <a:srgbClr val="FFFFFF"/>
              </a:buClr>
              <a:buSzPts val="1800"/>
              <a:buFont typeface="Arial"/>
              <a:buChar char="•"/>
            </a:pPr>
            <a:r>
              <a:rPr lang="en-US" sz="2000" dirty="0">
                <a:solidFill>
                  <a:srgbClr val="FFFFFF"/>
                </a:solidFill>
                <a:latin typeface="Calibri"/>
                <a:ea typeface="Calibri"/>
                <a:cs typeface="Calibri"/>
                <a:sym typeface="Calibri"/>
              </a:rPr>
              <a:t>Chapter Advisor – Mark Robinson (1985)</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EA9E13DD-E8DE-D45E-AE9D-E916C8B2A09A}"/>
            </a:ext>
          </a:extLst>
        </p:cNvPr>
        <p:cNvGrpSpPr/>
        <p:nvPr/>
      </p:nvGrpSpPr>
      <p:grpSpPr>
        <a:xfrm>
          <a:off x="0" y="0"/>
          <a:ext cx="0" cy="0"/>
          <a:chOff x="0" y="0"/>
          <a:chExt cx="0" cy="0"/>
        </a:xfrm>
      </p:grpSpPr>
      <p:sp>
        <p:nvSpPr>
          <p:cNvPr id="264" name="Google Shape;264;p34">
            <a:extLst>
              <a:ext uri="{FF2B5EF4-FFF2-40B4-BE49-F238E27FC236}">
                <a16:creationId xmlns:a16="http://schemas.microsoft.com/office/drawing/2014/main" id="{9BC09C16-DAB7-F02C-7947-C3BFDC1CB3EF}"/>
              </a:ext>
            </a:extLst>
          </p:cNvPr>
          <p:cNvSpPr txBox="1"/>
          <p:nvPr/>
        </p:nvSpPr>
        <p:spPr>
          <a:xfrm>
            <a:off x="2193935" y="178899"/>
            <a:ext cx="5905035" cy="628377"/>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4000" dirty="0">
                <a:solidFill>
                  <a:srgbClr val="F2F2F2"/>
                </a:solidFill>
                <a:highlight>
                  <a:srgbClr val="C00000"/>
                </a:highlight>
                <a:latin typeface="Calibri"/>
                <a:ea typeface="Calibri"/>
                <a:cs typeface="Calibri"/>
                <a:sym typeface="Calibri"/>
              </a:rPr>
              <a:t>Closing Comments</a:t>
            </a:r>
            <a:endParaRPr sz="4000" dirty="0">
              <a:solidFill>
                <a:schemeClr val="dk1"/>
              </a:solidFill>
              <a:highlight>
                <a:srgbClr val="C00000"/>
              </a:highlight>
              <a:latin typeface="Calibri"/>
              <a:ea typeface="Calibri"/>
              <a:cs typeface="Calibri"/>
              <a:sym typeface="Calibri"/>
            </a:endParaRPr>
          </a:p>
        </p:txBody>
      </p:sp>
      <p:sp>
        <p:nvSpPr>
          <p:cNvPr id="3" name="TextBox 2">
            <a:extLst>
              <a:ext uri="{FF2B5EF4-FFF2-40B4-BE49-F238E27FC236}">
                <a16:creationId xmlns:a16="http://schemas.microsoft.com/office/drawing/2014/main" id="{5B477292-A9CD-8B0B-3699-BD83AB69437B}"/>
              </a:ext>
            </a:extLst>
          </p:cNvPr>
          <p:cNvSpPr txBox="1"/>
          <p:nvPr/>
        </p:nvSpPr>
        <p:spPr>
          <a:xfrm>
            <a:off x="751114" y="1611086"/>
            <a:ext cx="10515600" cy="4401205"/>
          </a:xfrm>
          <a:prstGeom prst="rect">
            <a:avLst/>
          </a:prstGeom>
          <a:noFill/>
        </p:spPr>
        <p:txBody>
          <a:bodyPr wrap="square">
            <a:spAutoFit/>
          </a:bodyPr>
          <a:lstStyle/>
          <a:p>
            <a:r>
              <a:rPr lang="en-US" sz="2000" dirty="0">
                <a:solidFill>
                  <a:schemeClr val="bg1"/>
                </a:solidFill>
              </a:rPr>
              <a:t>Help Us All Stay Connected:</a:t>
            </a:r>
          </a:p>
          <a:p>
            <a:endParaRPr lang="en-US" sz="2000" dirty="0">
              <a:solidFill>
                <a:schemeClr val="bg1"/>
              </a:solidFill>
            </a:endParaRPr>
          </a:p>
          <a:p>
            <a:pPr lvl="1"/>
            <a:r>
              <a:rPr lang="en-US" sz="2000" dirty="0">
                <a:solidFill>
                  <a:schemeClr val="bg1"/>
                </a:solidFill>
              </a:rPr>
              <a:t>	Get your current email address, cell phone number, and mailing address 	information to Elevate (Emily O'Neill) at 	</a:t>
            </a:r>
            <a:r>
              <a:rPr lang="en-US" sz="2000" dirty="0">
                <a:solidFill>
                  <a:schemeClr val="bg1"/>
                </a:solidFill>
                <a:hlinkClick r:id="rId3"/>
              </a:rPr>
              <a:t>eoneill@elevateims.com</a:t>
            </a:r>
            <a:r>
              <a:rPr lang="en-US" sz="2000" dirty="0">
                <a:solidFill>
                  <a:schemeClr val="bg1"/>
                </a:solidFill>
              </a:rPr>
              <a:t>.</a:t>
            </a:r>
          </a:p>
          <a:p>
            <a:pPr lvl="1"/>
            <a:endParaRPr lang="en-US" sz="2000" dirty="0">
              <a:solidFill>
                <a:schemeClr val="bg1"/>
              </a:solidFill>
            </a:endParaRPr>
          </a:p>
          <a:p>
            <a:pPr lvl="1"/>
            <a:r>
              <a:rPr lang="en-US" sz="2000" dirty="0">
                <a:solidFill>
                  <a:schemeClr val="bg1"/>
                </a:solidFill>
              </a:rPr>
              <a:t>	Keep your Elevate Profile current.</a:t>
            </a:r>
          </a:p>
          <a:p>
            <a:pPr lvl="1"/>
            <a:endParaRPr lang="en-US" sz="2000" dirty="0">
              <a:solidFill>
                <a:schemeClr val="bg1"/>
              </a:solidFill>
            </a:endParaRPr>
          </a:p>
          <a:p>
            <a:pPr lvl="1"/>
            <a:r>
              <a:rPr lang="en-US" sz="2000" dirty="0">
                <a:solidFill>
                  <a:schemeClr val="bg1"/>
                </a:solidFill>
              </a:rPr>
              <a:t>	Send notices of life changes (e.g., family, professional) to Elevate.</a:t>
            </a:r>
          </a:p>
          <a:p>
            <a:endParaRPr lang="en-US" sz="2000" dirty="0">
              <a:solidFill>
                <a:schemeClr val="bg1"/>
              </a:solidFill>
            </a:endParaRPr>
          </a:p>
          <a:p>
            <a:r>
              <a:rPr lang="en-US" sz="2000" dirty="0">
                <a:solidFill>
                  <a:schemeClr val="bg1"/>
                </a:solidFill>
              </a:rPr>
              <a:t>Volunteer:</a:t>
            </a:r>
          </a:p>
          <a:p>
            <a:pPr lvl="1"/>
            <a:r>
              <a:rPr lang="en-US" sz="2000" dirty="0">
                <a:solidFill>
                  <a:schemeClr val="bg1"/>
                </a:solidFill>
              </a:rPr>
              <a:t>	Become an Advisor, help on a Special Project, and/or join the Board.</a:t>
            </a:r>
          </a:p>
          <a:p>
            <a:pPr lvl="1"/>
            <a:endParaRPr lang="en-US" sz="2000" dirty="0">
              <a:solidFill>
                <a:schemeClr val="bg1"/>
              </a:solidFill>
            </a:endParaRPr>
          </a:p>
          <a:p>
            <a:pPr lvl="1"/>
            <a:r>
              <a:rPr lang="en-US" sz="2000" dirty="0">
                <a:solidFill>
                  <a:schemeClr val="bg1"/>
                </a:solidFill>
              </a:rPr>
              <a:t>	Bring your Time, Talent, and/or Treasure.  You are needed.  Give 	something.</a:t>
            </a:r>
          </a:p>
        </p:txBody>
      </p:sp>
    </p:spTree>
    <p:extLst>
      <p:ext uri="{BB962C8B-B14F-4D97-AF65-F5344CB8AC3E}">
        <p14:creationId xmlns:p14="http://schemas.microsoft.com/office/powerpoint/2010/main" val="1318053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a:extLst>
            <a:ext uri="{FF2B5EF4-FFF2-40B4-BE49-F238E27FC236}">
              <a16:creationId xmlns:a16="http://schemas.microsoft.com/office/drawing/2014/main" id="{70D8D908-87B8-4C79-F5EC-EA023FFB89C1}"/>
            </a:ext>
          </a:extLst>
        </p:cNvPr>
        <p:cNvGrpSpPr/>
        <p:nvPr/>
      </p:nvGrpSpPr>
      <p:grpSpPr>
        <a:xfrm>
          <a:off x="0" y="0"/>
          <a:ext cx="0" cy="0"/>
          <a:chOff x="0" y="0"/>
          <a:chExt cx="0" cy="0"/>
        </a:xfrm>
      </p:grpSpPr>
      <p:sp>
        <p:nvSpPr>
          <p:cNvPr id="73" name="Google Shape;73;p9">
            <a:extLst>
              <a:ext uri="{FF2B5EF4-FFF2-40B4-BE49-F238E27FC236}">
                <a16:creationId xmlns:a16="http://schemas.microsoft.com/office/drawing/2014/main" id="{E3714ADE-D753-84B5-1B07-E5D8DE5851E3}"/>
              </a:ext>
            </a:extLst>
          </p:cNvPr>
          <p:cNvSpPr txBox="1">
            <a:spLocks noGrp="1"/>
          </p:cNvSpPr>
          <p:nvPr>
            <p:ph type="title"/>
          </p:nvPr>
        </p:nvSpPr>
        <p:spPr>
          <a:xfrm>
            <a:off x="1731415" y="168485"/>
            <a:ext cx="7521600" cy="505267"/>
          </a:xfrm>
          <a:prstGeom prst="rect">
            <a:avLst/>
          </a:prstGeom>
          <a:noFill/>
          <a:ln>
            <a:noFill/>
          </a:ln>
        </p:spPr>
        <p:txBody>
          <a:bodyPr spcFirstLastPara="1" wrap="square" lIns="0" tIns="12700" rIns="0" bIns="0" anchor="t" anchorCtr="0">
            <a:spAutoFit/>
          </a:bodyPr>
          <a:lstStyle/>
          <a:p>
            <a:pPr marL="12700" lvl="0" indent="0" rtl="0">
              <a:lnSpc>
                <a:spcPct val="100000"/>
              </a:lnSpc>
              <a:spcBef>
                <a:spcPts val="0"/>
              </a:spcBef>
              <a:spcAft>
                <a:spcPts val="0"/>
              </a:spcAft>
              <a:buNone/>
            </a:pPr>
            <a:r>
              <a:rPr lang="en-US" sz="3200" dirty="0">
                <a:highlight>
                  <a:srgbClr val="C00000"/>
                </a:highlight>
              </a:rPr>
              <a:t>Alumni Board &amp; Officers</a:t>
            </a:r>
            <a:endParaRPr sz="3200" dirty="0">
              <a:highlight>
                <a:srgbClr val="C00000"/>
              </a:highlight>
            </a:endParaRPr>
          </a:p>
        </p:txBody>
      </p:sp>
      <p:sp>
        <p:nvSpPr>
          <p:cNvPr id="74" name="Google Shape;74;p9">
            <a:extLst>
              <a:ext uri="{FF2B5EF4-FFF2-40B4-BE49-F238E27FC236}">
                <a16:creationId xmlns:a16="http://schemas.microsoft.com/office/drawing/2014/main" id="{9ADD3E60-5A7D-F6A0-603C-EEA426C1FA2A}"/>
              </a:ext>
            </a:extLst>
          </p:cNvPr>
          <p:cNvSpPr txBox="1"/>
          <p:nvPr/>
        </p:nvSpPr>
        <p:spPr>
          <a:xfrm>
            <a:off x="805543" y="1132114"/>
            <a:ext cx="10167257" cy="2039020"/>
          </a:xfrm>
          <a:prstGeom prst="rect">
            <a:avLst/>
          </a:prstGeom>
          <a:noFill/>
          <a:ln>
            <a:noFill/>
          </a:ln>
        </p:spPr>
        <p:txBody>
          <a:bodyPr spcFirstLastPara="1" wrap="square" lIns="0" tIns="12700" rIns="0" bIns="0" anchor="t" anchorCtr="0">
            <a:spAutoFit/>
          </a:bodyPr>
          <a:lstStyle/>
          <a:p>
            <a:pPr marL="241300" lvl="0" indent="-228600">
              <a:spcBef>
                <a:spcPts val="650"/>
              </a:spcBef>
              <a:buClr>
                <a:srgbClr val="FFFFFF"/>
              </a:buClr>
              <a:buSzPts val="1800"/>
              <a:buFont typeface="Arial"/>
              <a:buChar char="•"/>
            </a:pPr>
            <a:r>
              <a:rPr lang="en-US" sz="2000" dirty="0">
                <a:solidFill>
                  <a:srgbClr val="FFFFFF"/>
                </a:solidFill>
                <a:latin typeface="Calibri"/>
                <a:ea typeface="Calibri"/>
                <a:cs typeface="Calibri"/>
                <a:sym typeface="Calibri"/>
              </a:rPr>
              <a:t>Officers</a:t>
            </a:r>
            <a:endParaRPr lang="en-US" sz="2000" dirty="0">
              <a:solidFill>
                <a:schemeClr val="dk1"/>
              </a:solidFill>
              <a:latin typeface="Calibri"/>
              <a:ea typeface="Calibri"/>
              <a:cs typeface="Calibri"/>
              <a:sym typeface="Calibri"/>
            </a:endParaRPr>
          </a:p>
          <a:p>
            <a:pPr marL="698500" lvl="1" indent="-228600">
              <a:spcBef>
                <a:spcPts val="25"/>
              </a:spcBef>
              <a:buClr>
                <a:srgbClr val="FFFFFF"/>
              </a:buClr>
              <a:buSzPts val="1800"/>
              <a:buFont typeface="Arial"/>
              <a:buChar char="•"/>
            </a:pPr>
            <a:r>
              <a:rPr lang="en-US" sz="2000" dirty="0">
                <a:solidFill>
                  <a:srgbClr val="FFFFFF"/>
                </a:solidFill>
                <a:latin typeface="Calibri"/>
                <a:ea typeface="Calibri"/>
                <a:cs typeface="Calibri"/>
                <a:sym typeface="Calibri"/>
              </a:rPr>
              <a:t>President – Martin Barbato</a:t>
            </a:r>
          </a:p>
          <a:p>
            <a:pPr marL="698500" lvl="1" indent="-228600">
              <a:spcBef>
                <a:spcPts val="25"/>
              </a:spcBef>
              <a:buClr>
                <a:srgbClr val="FFFFFF"/>
              </a:buClr>
              <a:buSzPts val="1800"/>
              <a:buFont typeface="Arial"/>
              <a:buChar char="•"/>
            </a:pPr>
            <a:r>
              <a:rPr lang="en-US" sz="2000" dirty="0">
                <a:solidFill>
                  <a:srgbClr val="FFFFFF"/>
                </a:solidFill>
                <a:latin typeface="Calibri"/>
                <a:ea typeface="Calibri"/>
                <a:cs typeface="Calibri"/>
                <a:sym typeface="Calibri"/>
              </a:rPr>
              <a:t>Vice President -  Matt Rose</a:t>
            </a:r>
          </a:p>
          <a:p>
            <a:pPr marL="698500" lvl="1" indent="-228600">
              <a:spcBef>
                <a:spcPts val="25"/>
              </a:spcBef>
              <a:buClr>
                <a:srgbClr val="FFFFFF"/>
              </a:buClr>
              <a:buSzPts val="1800"/>
              <a:buFont typeface="Arial"/>
              <a:buChar char="•"/>
            </a:pPr>
            <a:r>
              <a:rPr lang="en-US" sz="2000" dirty="0">
                <a:solidFill>
                  <a:srgbClr val="FFFFFF"/>
                </a:solidFill>
                <a:latin typeface="Calibri"/>
                <a:ea typeface="Calibri"/>
                <a:cs typeface="Calibri"/>
                <a:sym typeface="Calibri"/>
              </a:rPr>
              <a:t>Treasurer – Bruce Balmat (interim), Nick Sanford</a:t>
            </a:r>
          </a:p>
          <a:p>
            <a:pPr marL="698500" lvl="1" indent="-228600">
              <a:spcBef>
                <a:spcPts val="25"/>
              </a:spcBef>
              <a:buClr>
                <a:srgbClr val="FFFFFF"/>
              </a:buClr>
              <a:buSzPts val="1800"/>
              <a:buFont typeface="Arial"/>
              <a:buChar char="•"/>
            </a:pPr>
            <a:r>
              <a:rPr lang="en-US" sz="2000" dirty="0">
                <a:solidFill>
                  <a:srgbClr val="FFFFFF"/>
                </a:solidFill>
                <a:latin typeface="Calibri"/>
                <a:ea typeface="Calibri"/>
                <a:cs typeface="Calibri"/>
                <a:sym typeface="Calibri"/>
              </a:rPr>
              <a:t>Secretary – Joseph Mazziotti</a:t>
            </a:r>
          </a:p>
          <a:p>
            <a:pPr marL="241300" marR="0" lvl="0" indent="-228600" algn="l" rtl="0">
              <a:lnSpc>
                <a:spcPct val="100000"/>
              </a:lnSpc>
              <a:spcBef>
                <a:spcPts val="650"/>
              </a:spcBef>
              <a:spcAft>
                <a:spcPts val="0"/>
              </a:spcAft>
              <a:buClr>
                <a:srgbClr val="FFFFFF"/>
              </a:buClr>
              <a:buSzPts val="1800"/>
              <a:buFont typeface="Arial"/>
              <a:buChar char="•"/>
            </a:pPr>
            <a:r>
              <a:rPr lang="en-US" sz="2000" dirty="0">
                <a:solidFill>
                  <a:srgbClr val="FFFFFF"/>
                </a:solidFill>
                <a:latin typeface="Calibri"/>
                <a:ea typeface="Calibri"/>
                <a:cs typeface="Calibri"/>
                <a:sym typeface="Calibri"/>
              </a:rPr>
              <a:t>Chapter Advisor – Mark Robinson (1985)</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0768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0"/>
          <p:cNvSpPr txBox="1">
            <a:spLocks noGrp="1"/>
          </p:cNvSpPr>
          <p:nvPr>
            <p:ph type="title"/>
          </p:nvPr>
        </p:nvSpPr>
        <p:spPr>
          <a:xfrm>
            <a:off x="1650325" y="189200"/>
            <a:ext cx="7590300" cy="505267"/>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200" dirty="0">
                <a:highlight>
                  <a:srgbClr val="C00000"/>
                </a:highlight>
              </a:rPr>
              <a:t>Actives Executive Board &amp; Other Leaders</a:t>
            </a:r>
            <a:endParaRPr sz="3200" dirty="0">
              <a:highlight>
                <a:srgbClr val="C00000"/>
              </a:highlight>
            </a:endParaRPr>
          </a:p>
        </p:txBody>
      </p:sp>
      <p:sp>
        <p:nvSpPr>
          <p:cNvPr id="80" name="Google Shape;80;p10"/>
          <p:cNvSpPr txBox="1"/>
          <p:nvPr/>
        </p:nvSpPr>
        <p:spPr>
          <a:xfrm>
            <a:off x="714831" y="1444853"/>
            <a:ext cx="5724900" cy="4492876"/>
          </a:xfrm>
          <a:prstGeom prst="rect">
            <a:avLst/>
          </a:prstGeom>
          <a:noFill/>
          <a:ln>
            <a:noFill/>
          </a:ln>
        </p:spPr>
        <p:txBody>
          <a:bodyPr spcFirstLastPara="1" wrap="square" lIns="0" tIns="55225" rIns="0" bIns="0" anchor="t" anchorCtr="0">
            <a:spAutoFit/>
          </a:bodyPr>
          <a:lstStyle/>
          <a:p>
            <a:pPr marL="241300" marR="0" lvl="0" indent="-228600" algn="l" rtl="0">
              <a:lnSpc>
                <a:spcPct val="100000"/>
              </a:lnSpc>
              <a:spcBef>
                <a:spcPts val="0"/>
              </a:spcBef>
              <a:spcAft>
                <a:spcPts val="0"/>
              </a:spcAft>
              <a:buClr>
                <a:srgbClr val="FFFFFF"/>
              </a:buClr>
              <a:buSzPts val="2800"/>
              <a:buFont typeface="Arial"/>
              <a:buChar char="•"/>
            </a:pPr>
            <a:r>
              <a:rPr lang="en-US" sz="2000" dirty="0">
                <a:solidFill>
                  <a:srgbClr val="FFFFFF"/>
                </a:solidFill>
                <a:latin typeface="Calibri"/>
                <a:ea typeface="Calibri"/>
                <a:cs typeface="Calibri"/>
                <a:sym typeface="Calibri"/>
              </a:rPr>
              <a:t>President - Evan Scarton</a:t>
            </a:r>
            <a:endParaRPr sz="2000" dirty="0">
              <a:solidFill>
                <a:schemeClr val="dk1"/>
              </a:solidFill>
              <a:latin typeface="Calibri"/>
              <a:ea typeface="Calibri"/>
              <a:cs typeface="Calibri"/>
              <a:sym typeface="Calibri"/>
            </a:endParaRPr>
          </a:p>
          <a:p>
            <a:pPr marL="241300" marR="0" lvl="0" indent="-228600" algn="l" rtl="0">
              <a:lnSpc>
                <a:spcPct val="100000"/>
              </a:lnSpc>
              <a:spcBef>
                <a:spcPts val="335"/>
              </a:spcBef>
              <a:spcAft>
                <a:spcPts val="0"/>
              </a:spcAft>
              <a:buClr>
                <a:srgbClr val="FFFFFF"/>
              </a:buClr>
              <a:buSzPts val="2800"/>
              <a:buFont typeface="Arial"/>
              <a:buChar char="•"/>
            </a:pPr>
            <a:r>
              <a:rPr lang="en-US" sz="2000" dirty="0">
                <a:solidFill>
                  <a:srgbClr val="FFFFFF"/>
                </a:solidFill>
                <a:latin typeface="Calibri"/>
                <a:ea typeface="Calibri"/>
                <a:cs typeface="Calibri"/>
                <a:sym typeface="Calibri"/>
              </a:rPr>
              <a:t>Vice President- Zach Miller</a:t>
            </a:r>
            <a:endParaRPr sz="2000" dirty="0">
              <a:solidFill>
                <a:schemeClr val="dk1"/>
              </a:solidFill>
              <a:latin typeface="Calibri"/>
              <a:ea typeface="Calibri"/>
              <a:cs typeface="Calibri"/>
              <a:sym typeface="Calibri"/>
            </a:endParaRPr>
          </a:p>
          <a:p>
            <a:pPr marL="241300" marR="0" lvl="0" indent="-228600" algn="l" rtl="0">
              <a:lnSpc>
                <a:spcPct val="100000"/>
              </a:lnSpc>
              <a:spcBef>
                <a:spcPts val="335"/>
              </a:spcBef>
              <a:spcAft>
                <a:spcPts val="0"/>
              </a:spcAft>
              <a:buClr>
                <a:srgbClr val="FFFFFF"/>
              </a:buClr>
              <a:buSzPts val="2800"/>
              <a:buFont typeface="Arial"/>
              <a:buChar char="•"/>
            </a:pPr>
            <a:r>
              <a:rPr lang="en-US" sz="2000" dirty="0">
                <a:solidFill>
                  <a:srgbClr val="FFFFFF"/>
                </a:solidFill>
                <a:latin typeface="Calibri"/>
                <a:ea typeface="Calibri"/>
                <a:cs typeface="Calibri"/>
                <a:sym typeface="Calibri"/>
              </a:rPr>
              <a:t>Treasurer- Ethan Schlatner</a:t>
            </a:r>
            <a:endParaRPr sz="2000" dirty="0">
              <a:solidFill>
                <a:schemeClr val="dk1"/>
              </a:solidFill>
              <a:latin typeface="Calibri"/>
              <a:ea typeface="Calibri"/>
              <a:cs typeface="Calibri"/>
              <a:sym typeface="Calibri"/>
            </a:endParaRPr>
          </a:p>
          <a:p>
            <a:pPr marL="241300" marR="0" lvl="0" indent="-228600" algn="l" rtl="0">
              <a:lnSpc>
                <a:spcPct val="100000"/>
              </a:lnSpc>
              <a:spcBef>
                <a:spcPts val="335"/>
              </a:spcBef>
              <a:spcAft>
                <a:spcPts val="0"/>
              </a:spcAft>
              <a:buClr>
                <a:srgbClr val="FFFFFF"/>
              </a:buClr>
              <a:buSzPts val="2800"/>
              <a:buFont typeface="Arial"/>
              <a:buChar char="•"/>
            </a:pPr>
            <a:r>
              <a:rPr lang="en-US" sz="2000" dirty="0">
                <a:solidFill>
                  <a:srgbClr val="FFFFFF"/>
                </a:solidFill>
                <a:latin typeface="Calibri"/>
                <a:ea typeface="Calibri"/>
                <a:cs typeface="Calibri"/>
                <a:sym typeface="Calibri"/>
              </a:rPr>
              <a:t>Secretary- Joe </a:t>
            </a:r>
            <a:r>
              <a:rPr lang="en-US" sz="2000" dirty="0" err="1">
                <a:solidFill>
                  <a:srgbClr val="FFFFFF"/>
                </a:solidFill>
                <a:latin typeface="Calibri"/>
                <a:ea typeface="Calibri"/>
                <a:cs typeface="Calibri"/>
                <a:sym typeface="Calibri"/>
              </a:rPr>
              <a:t>Loehle</a:t>
            </a:r>
            <a:endParaRPr lang="en-US" sz="2000" dirty="0">
              <a:solidFill>
                <a:schemeClr val="dk1"/>
              </a:solidFill>
              <a:latin typeface="Calibri"/>
              <a:ea typeface="Calibri"/>
              <a:cs typeface="Calibri"/>
              <a:sym typeface="Calibri"/>
            </a:endParaRPr>
          </a:p>
          <a:p>
            <a:pPr marL="241300" marR="0" lvl="0" indent="-228600" algn="l" rtl="0">
              <a:lnSpc>
                <a:spcPct val="100000"/>
              </a:lnSpc>
              <a:spcBef>
                <a:spcPts val="359"/>
              </a:spcBef>
              <a:spcAft>
                <a:spcPts val="0"/>
              </a:spcAft>
              <a:buClr>
                <a:srgbClr val="FFFFFF"/>
              </a:buClr>
              <a:buSzPts val="2800"/>
              <a:buFont typeface="Arial"/>
              <a:buChar char="•"/>
            </a:pPr>
            <a:r>
              <a:rPr lang="en-US" sz="2000" dirty="0">
                <a:solidFill>
                  <a:srgbClr val="FFFFFF"/>
                </a:solidFill>
                <a:latin typeface="Calibri"/>
                <a:ea typeface="Calibri"/>
                <a:cs typeface="Calibri"/>
                <a:sym typeface="Calibri"/>
              </a:rPr>
              <a:t>Inductor-  Evan Pennock</a:t>
            </a:r>
            <a:endParaRPr lang="en-US" sz="2000" dirty="0">
              <a:solidFill>
                <a:schemeClr val="dk1"/>
              </a:solidFill>
              <a:latin typeface="Calibri"/>
              <a:ea typeface="Calibri"/>
              <a:cs typeface="Calibri"/>
              <a:sym typeface="Calibri"/>
            </a:endParaRPr>
          </a:p>
          <a:p>
            <a:pPr marL="241300" marR="0" lvl="0" indent="-228600" algn="l" rtl="0">
              <a:lnSpc>
                <a:spcPct val="100000"/>
              </a:lnSpc>
              <a:spcBef>
                <a:spcPts val="240"/>
              </a:spcBef>
              <a:spcAft>
                <a:spcPts val="0"/>
              </a:spcAft>
              <a:buClr>
                <a:srgbClr val="FFFFFF"/>
              </a:buClr>
              <a:buSzPts val="2800"/>
              <a:buFont typeface="Arial"/>
              <a:buChar char="•"/>
            </a:pPr>
            <a:r>
              <a:rPr lang="en-US" sz="2000" dirty="0">
                <a:solidFill>
                  <a:srgbClr val="FFFFFF"/>
                </a:solidFill>
                <a:latin typeface="Calibri"/>
                <a:ea typeface="Calibri"/>
                <a:cs typeface="Calibri"/>
                <a:sym typeface="Calibri"/>
              </a:rPr>
              <a:t>Sentinel- Stephen Kraus</a:t>
            </a:r>
          </a:p>
          <a:p>
            <a:pPr marL="241300" marR="0" lvl="0" indent="-228600" algn="l" rtl="0">
              <a:lnSpc>
                <a:spcPct val="100000"/>
              </a:lnSpc>
              <a:spcBef>
                <a:spcPts val="240"/>
              </a:spcBef>
              <a:spcAft>
                <a:spcPts val="0"/>
              </a:spcAft>
              <a:buClr>
                <a:srgbClr val="FFFFFF"/>
              </a:buClr>
              <a:buSzPts val="2800"/>
              <a:buFont typeface="Arial"/>
              <a:buChar char="•"/>
            </a:pPr>
            <a:r>
              <a:rPr lang="en-US" sz="2000" dirty="0">
                <a:solidFill>
                  <a:srgbClr val="FFFFFF"/>
                </a:solidFill>
                <a:latin typeface="Calibri"/>
                <a:ea typeface="Calibri"/>
                <a:cs typeface="Calibri"/>
                <a:sym typeface="Calibri"/>
              </a:rPr>
              <a:t>Head Risk- Jason Wang</a:t>
            </a:r>
          </a:p>
          <a:p>
            <a:pPr marL="241300" marR="0" lvl="0" indent="-228600" algn="l" rtl="0">
              <a:lnSpc>
                <a:spcPct val="100000"/>
              </a:lnSpc>
              <a:spcBef>
                <a:spcPts val="240"/>
              </a:spcBef>
              <a:spcAft>
                <a:spcPts val="0"/>
              </a:spcAft>
              <a:buClr>
                <a:srgbClr val="FFFFFF"/>
              </a:buClr>
              <a:buSzPts val="2800"/>
              <a:buFont typeface="Arial"/>
              <a:buChar char="•"/>
            </a:pPr>
            <a:r>
              <a:rPr lang="en-US" sz="2000" dirty="0">
                <a:solidFill>
                  <a:srgbClr val="FFFFFF"/>
                </a:solidFill>
                <a:latin typeface="Calibri"/>
                <a:ea typeface="Calibri"/>
                <a:cs typeface="Calibri"/>
                <a:sym typeface="Calibri"/>
              </a:rPr>
              <a:t>Head of Recruitment- Shay Jain</a:t>
            </a:r>
            <a:endParaRPr sz="2000" dirty="0">
              <a:solidFill>
                <a:schemeClr val="dk1"/>
              </a:solidFill>
              <a:latin typeface="Calibri"/>
              <a:ea typeface="Calibri"/>
              <a:cs typeface="Calibri"/>
              <a:sym typeface="Calibri"/>
            </a:endParaRPr>
          </a:p>
          <a:p>
            <a:pPr marL="241300" marR="0" lvl="0" indent="-228600" algn="l" rtl="0">
              <a:lnSpc>
                <a:spcPct val="100000"/>
              </a:lnSpc>
              <a:spcBef>
                <a:spcPts val="335"/>
              </a:spcBef>
              <a:spcAft>
                <a:spcPts val="0"/>
              </a:spcAft>
              <a:buClr>
                <a:srgbClr val="FFFFFF"/>
              </a:buClr>
              <a:buSzPts val="2800"/>
              <a:buFont typeface="Arial"/>
              <a:buChar char="•"/>
            </a:pPr>
            <a:r>
              <a:rPr lang="en-US" sz="2000" dirty="0">
                <a:solidFill>
                  <a:srgbClr val="FFFFFF"/>
                </a:solidFill>
                <a:latin typeface="Calibri"/>
                <a:ea typeface="Calibri"/>
                <a:cs typeface="Calibri"/>
                <a:sym typeface="Calibri"/>
              </a:rPr>
              <a:t>Alumni Relations – Jasper Abrahams</a:t>
            </a:r>
            <a:endParaRPr sz="2000" dirty="0">
              <a:solidFill>
                <a:srgbClr val="FFFFFF"/>
              </a:solidFill>
              <a:latin typeface="Calibri"/>
              <a:ea typeface="Calibri"/>
              <a:cs typeface="Calibri"/>
              <a:sym typeface="Calibri"/>
            </a:endParaRPr>
          </a:p>
          <a:p>
            <a:pPr marL="241300" marR="0" lvl="0" indent="-228600" algn="l" rtl="0">
              <a:lnSpc>
                <a:spcPct val="100000"/>
              </a:lnSpc>
              <a:spcBef>
                <a:spcPts val="335"/>
              </a:spcBef>
              <a:spcAft>
                <a:spcPts val="0"/>
              </a:spcAft>
              <a:buClr>
                <a:srgbClr val="FFFFFF"/>
              </a:buClr>
              <a:buSzPts val="2800"/>
              <a:buFont typeface="Arial"/>
              <a:buChar char="•"/>
            </a:pPr>
            <a:r>
              <a:rPr lang="en-US" sz="2000" dirty="0">
                <a:solidFill>
                  <a:schemeClr val="lt1"/>
                </a:solidFill>
                <a:latin typeface="Calibri"/>
                <a:ea typeface="Calibri"/>
                <a:cs typeface="Calibri"/>
                <a:sym typeface="Calibri"/>
              </a:rPr>
              <a:t>House Manager- Shaun Whistler</a:t>
            </a:r>
          </a:p>
          <a:p>
            <a:pPr marL="241300" marR="0" lvl="0" indent="-228600" algn="l" rtl="0">
              <a:lnSpc>
                <a:spcPct val="100000"/>
              </a:lnSpc>
              <a:spcBef>
                <a:spcPts val="335"/>
              </a:spcBef>
              <a:spcAft>
                <a:spcPts val="0"/>
              </a:spcAft>
              <a:buClr>
                <a:srgbClr val="FFFFFF"/>
              </a:buClr>
              <a:buSzPts val="2800"/>
              <a:buFont typeface="Arial"/>
              <a:buChar char="•"/>
            </a:pPr>
            <a:r>
              <a:rPr lang="en-US" sz="2000" dirty="0">
                <a:solidFill>
                  <a:schemeClr val="lt1"/>
                </a:solidFill>
                <a:latin typeface="Calibri"/>
                <a:ea typeface="Calibri"/>
                <a:cs typeface="Calibri"/>
                <a:sym typeface="Calibri"/>
              </a:rPr>
              <a:t>Head Social- John Jacobson </a:t>
            </a:r>
          </a:p>
          <a:p>
            <a:pPr marL="241300" marR="0" lvl="0" indent="-228600" algn="l" rtl="0">
              <a:lnSpc>
                <a:spcPct val="100000"/>
              </a:lnSpc>
              <a:spcBef>
                <a:spcPts val="335"/>
              </a:spcBef>
              <a:spcAft>
                <a:spcPts val="0"/>
              </a:spcAft>
              <a:buClr>
                <a:srgbClr val="FFFFFF"/>
              </a:buClr>
              <a:buSzPts val="2800"/>
              <a:buFont typeface="Arial"/>
              <a:buChar char="•"/>
            </a:pPr>
            <a:r>
              <a:rPr lang="en-US" sz="2000" dirty="0">
                <a:solidFill>
                  <a:schemeClr val="lt1"/>
                </a:solidFill>
                <a:latin typeface="Calibri"/>
                <a:ea typeface="Calibri"/>
                <a:cs typeface="Calibri"/>
                <a:sym typeface="Calibri"/>
              </a:rPr>
              <a:t>Head Thon- Andrew Boyle</a:t>
            </a:r>
          </a:p>
          <a:p>
            <a:pPr marL="241300" marR="0" lvl="0" indent="-228600" algn="l" rtl="0">
              <a:lnSpc>
                <a:spcPct val="100000"/>
              </a:lnSpc>
              <a:spcBef>
                <a:spcPts val="335"/>
              </a:spcBef>
              <a:spcAft>
                <a:spcPts val="0"/>
              </a:spcAft>
              <a:buClr>
                <a:srgbClr val="FFFFFF"/>
              </a:buClr>
              <a:buSzPts val="2800"/>
              <a:buFont typeface="Arial"/>
              <a:buChar char="•"/>
            </a:pPr>
            <a:endParaRPr sz="2000" dirty="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a:extLst>
            <a:ext uri="{FF2B5EF4-FFF2-40B4-BE49-F238E27FC236}">
              <a16:creationId xmlns:a16="http://schemas.microsoft.com/office/drawing/2014/main" id="{3EAD07C0-A281-9766-0D46-4E5C85DA8DE6}"/>
            </a:ext>
          </a:extLst>
        </p:cNvPr>
        <p:cNvGrpSpPr/>
        <p:nvPr/>
      </p:nvGrpSpPr>
      <p:grpSpPr>
        <a:xfrm>
          <a:off x="0" y="0"/>
          <a:ext cx="0" cy="0"/>
          <a:chOff x="0" y="0"/>
          <a:chExt cx="0" cy="0"/>
        </a:xfrm>
      </p:grpSpPr>
      <p:sp>
        <p:nvSpPr>
          <p:cNvPr id="79" name="Google Shape;79;p10">
            <a:extLst>
              <a:ext uri="{FF2B5EF4-FFF2-40B4-BE49-F238E27FC236}">
                <a16:creationId xmlns:a16="http://schemas.microsoft.com/office/drawing/2014/main" id="{3FCC1CD6-5B99-C142-464E-A099EF5FCD46}"/>
              </a:ext>
            </a:extLst>
          </p:cNvPr>
          <p:cNvSpPr txBox="1">
            <a:spLocks noGrp="1"/>
          </p:cNvSpPr>
          <p:nvPr>
            <p:ph type="title"/>
          </p:nvPr>
        </p:nvSpPr>
        <p:spPr>
          <a:xfrm>
            <a:off x="1650325" y="189200"/>
            <a:ext cx="7590300" cy="505267"/>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200" dirty="0">
                <a:highlight>
                  <a:srgbClr val="C00000"/>
                </a:highlight>
              </a:rPr>
              <a:t>Grand President Founders’ Day Message</a:t>
            </a:r>
            <a:endParaRPr sz="3200" dirty="0">
              <a:highlight>
                <a:srgbClr val="C00000"/>
              </a:highlight>
            </a:endParaRPr>
          </a:p>
        </p:txBody>
      </p:sp>
      <p:sp>
        <p:nvSpPr>
          <p:cNvPr id="80" name="Google Shape;80;p10">
            <a:extLst>
              <a:ext uri="{FF2B5EF4-FFF2-40B4-BE49-F238E27FC236}">
                <a16:creationId xmlns:a16="http://schemas.microsoft.com/office/drawing/2014/main" id="{5E5C57D6-FF5A-9A8C-0678-0D34986C431F}"/>
              </a:ext>
            </a:extLst>
          </p:cNvPr>
          <p:cNvSpPr txBox="1"/>
          <p:nvPr/>
        </p:nvSpPr>
        <p:spPr>
          <a:xfrm>
            <a:off x="577435" y="1121229"/>
            <a:ext cx="11298879" cy="5657298"/>
          </a:xfrm>
          <a:prstGeom prst="rect">
            <a:avLst/>
          </a:prstGeom>
          <a:noFill/>
          <a:ln>
            <a:noFill/>
          </a:ln>
        </p:spPr>
        <p:txBody>
          <a:bodyPr spcFirstLastPara="1" wrap="square" lIns="0" tIns="55225" rIns="0" bIns="0" anchor="t" anchorCtr="0">
            <a:spAutoFit/>
          </a:bodyPr>
          <a:lstStyle/>
          <a:p>
            <a:pPr marL="12700" marR="0" lvl="0" algn="l" rtl="0">
              <a:lnSpc>
                <a:spcPct val="100000"/>
              </a:lnSpc>
              <a:spcBef>
                <a:spcPts val="0"/>
              </a:spcBef>
              <a:spcAft>
                <a:spcPts val="0"/>
              </a:spcAft>
              <a:buClr>
                <a:srgbClr val="FFFFFF"/>
              </a:buClr>
              <a:buSzPts val="2800"/>
            </a:pPr>
            <a:r>
              <a:rPr lang="en-US" dirty="0">
                <a:solidFill>
                  <a:schemeClr val="tx2"/>
                </a:solidFill>
                <a:latin typeface="Calibri"/>
                <a:ea typeface="Calibri"/>
                <a:cs typeface="Calibri"/>
                <a:sym typeface="Calibri"/>
              </a:rPr>
              <a:t>Brothers,</a:t>
            </a:r>
          </a:p>
          <a:p>
            <a:pPr marL="12700" marR="0" lvl="0" algn="l" rtl="0">
              <a:lnSpc>
                <a:spcPct val="100000"/>
              </a:lnSpc>
              <a:spcBef>
                <a:spcPts val="0"/>
              </a:spcBef>
              <a:spcAft>
                <a:spcPts val="0"/>
              </a:spcAft>
              <a:buClr>
                <a:srgbClr val="FFFFFF"/>
              </a:buClr>
              <a:buSzPts val="2800"/>
            </a:pPr>
            <a:endParaRPr lang="en-US" dirty="0">
              <a:solidFill>
                <a:schemeClr val="tx2"/>
              </a:solidFill>
              <a:latin typeface="Calibri"/>
              <a:ea typeface="Calibri"/>
              <a:cs typeface="Calibri"/>
              <a:sym typeface="Calibri"/>
            </a:endParaRPr>
          </a:p>
          <a:p>
            <a:pPr marL="12700" marR="0" lvl="0" algn="l" rtl="0">
              <a:lnSpc>
                <a:spcPct val="100000"/>
              </a:lnSpc>
              <a:spcBef>
                <a:spcPts val="0"/>
              </a:spcBef>
              <a:spcAft>
                <a:spcPts val="0"/>
              </a:spcAft>
              <a:buClr>
                <a:srgbClr val="FFFFFF"/>
              </a:buClr>
              <a:buSzPts val="2800"/>
            </a:pPr>
            <a:r>
              <a:rPr lang="en-US" dirty="0">
                <a:solidFill>
                  <a:schemeClr val="tx2"/>
                </a:solidFill>
                <a:latin typeface="Calibri"/>
                <a:ea typeface="Calibri"/>
                <a:cs typeface="Calibri"/>
                <a:sym typeface="Calibri"/>
              </a:rPr>
              <a:t>Today, as we celebrate Phi Sigma Kappa’s 153rd birthday, I am reflecting on the origins of our Brotherhood and the role Phi Sig continues to play in developing leaders - campus leaders, community leaders, business leaders. </a:t>
            </a:r>
          </a:p>
          <a:p>
            <a:pPr marL="12700" marR="0" lvl="0" algn="l" rtl="0">
              <a:lnSpc>
                <a:spcPct val="100000"/>
              </a:lnSpc>
              <a:spcBef>
                <a:spcPts val="0"/>
              </a:spcBef>
              <a:spcAft>
                <a:spcPts val="0"/>
              </a:spcAft>
              <a:buClr>
                <a:srgbClr val="FFFFFF"/>
              </a:buClr>
              <a:buSzPts val="2800"/>
            </a:pPr>
            <a:endParaRPr lang="en-US" dirty="0">
              <a:solidFill>
                <a:schemeClr val="tx2"/>
              </a:solidFill>
              <a:latin typeface="Calibri"/>
              <a:ea typeface="Calibri"/>
              <a:cs typeface="Calibri"/>
              <a:sym typeface="Calibri"/>
            </a:endParaRPr>
          </a:p>
          <a:p>
            <a:pPr marL="12700" marR="0" lvl="0" algn="l" rtl="0">
              <a:lnSpc>
                <a:spcPct val="100000"/>
              </a:lnSpc>
              <a:spcBef>
                <a:spcPts val="0"/>
              </a:spcBef>
              <a:spcAft>
                <a:spcPts val="0"/>
              </a:spcAft>
              <a:buClr>
                <a:srgbClr val="FFFFFF"/>
              </a:buClr>
              <a:buSzPts val="2800"/>
            </a:pPr>
            <a:r>
              <a:rPr lang="en-US" dirty="0">
                <a:solidFill>
                  <a:schemeClr val="tx2"/>
                </a:solidFill>
                <a:latin typeface="Calibri"/>
                <a:ea typeface="Calibri"/>
                <a:cs typeface="Calibri"/>
                <a:sym typeface="Calibri"/>
              </a:rPr>
              <a:t>How we think about developing leaders is ever evolving: innovation is top of mind.</a:t>
            </a:r>
          </a:p>
          <a:p>
            <a:pPr marL="12700" marR="0" lvl="0" algn="l" rtl="0">
              <a:lnSpc>
                <a:spcPct val="100000"/>
              </a:lnSpc>
              <a:spcBef>
                <a:spcPts val="0"/>
              </a:spcBef>
              <a:spcAft>
                <a:spcPts val="0"/>
              </a:spcAft>
              <a:buClr>
                <a:srgbClr val="FFFFFF"/>
              </a:buClr>
              <a:buSzPts val="2800"/>
            </a:pPr>
            <a:endParaRPr lang="en-US" dirty="0">
              <a:solidFill>
                <a:schemeClr val="tx2"/>
              </a:solidFill>
              <a:latin typeface="Calibri"/>
              <a:ea typeface="Calibri"/>
              <a:cs typeface="Calibri"/>
              <a:sym typeface="Calibri"/>
            </a:endParaRPr>
          </a:p>
          <a:p>
            <a:pPr marL="12700" marR="0" lvl="0" algn="l" rtl="0">
              <a:lnSpc>
                <a:spcPct val="100000"/>
              </a:lnSpc>
              <a:spcBef>
                <a:spcPts val="0"/>
              </a:spcBef>
              <a:spcAft>
                <a:spcPts val="0"/>
              </a:spcAft>
              <a:buClr>
                <a:srgbClr val="FFFFFF"/>
              </a:buClr>
              <a:buSzPts val="2800"/>
            </a:pPr>
            <a:r>
              <a:rPr lang="en-US" dirty="0">
                <a:solidFill>
                  <a:schemeClr val="tx2"/>
                </a:solidFill>
                <a:latin typeface="Calibri"/>
                <a:ea typeface="Calibri"/>
                <a:cs typeface="Calibri"/>
                <a:sym typeface="Calibri"/>
              </a:rPr>
              <a:t>Over the past year we have revamped the format and time of our marquee undergraduate training programs: Conclave Officer Academy and the Shonk Leadership School. We held our first alumni and volunteer town hall. And next month we will be meeting with the parents of undergraduate Brothers.</a:t>
            </a:r>
          </a:p>
          <a:p>
            <a:pPr marL="12700" marR="0" lvl="0" algn="l" rtl="0">
              <a:lnSpc>
                <a:spcPct val="100000"/>
              </a:lnSpc>
              <a:spcBef>
                <a:spcPts val="0"/>
              </a:spcBef>
              <a:spcAft>
                <a:spcPts val="0"/>
              </a:spcAft>
              <a:buClr>
                <a:srgbClr val="FFFFFF"/>
              </a:buClr>
              <a:buSzPts val="2800"/>
            </a:pPr>
            <a:endParaRPr lang="en-US" dirty="0">
              <a:solidFill>
                <a:schemeClr val="tx2"/>
              </a:solidFill>
              <a:latin typeface="Calibri"/>
              <a:ea typeface="Calibri"/>
              <a:cs typeface="Calibri"/>
              <a:sym typeface="Calibri"/>
            </a:endParaRPr>
          </a:p>
          <a:p>
            <a:pPr marL="12700" marR="0" lvl="0" algn="l" rtl="0">
              <a:lnSpc>
                <a:spcPct val="100000"/>
              </a:lnSpc>
              <a:spcBef>
                <a:spcPts val="0"/>
              </a:spcBef>
              <a:spcAft>
                <a:spcPts val="0"/>
              </a:spcAft>
              <a:buClr>
                <a:srgbClr val="FFFFFF"/>
              </a:buClr>
              <a:buSzPts val="2800"/>
            </a:pPr>
            <a:r>
              <a:rPr lang="en-US" dirty="0">
                <a:solidFill>
                  <a:schemeClr val="tx2"/>
                </a:solidFill>
                <a:latin typeface="Calibri"/>
                <a:ea typeface="Calibri"/>
                <a:cs typeface="Calibri"/>
                <a:sym typeface="Calibri"/>
              </a:rPr>
              <a:t>We are also proud to announce that every chapter now has its own dedicated website, powered through </a:t>
            </a:r>
            <a:r>
              <a:rPr lang="en-US" dirty="0" err="1">
                <a:solidFill>
                  <a:schemeClr val="tx2"/>
                </a:solidFill>
                <a:latin typeface="Calibri"/>
                <a:ea typeface="Calibri"/>
                <a:cs typeface="Calibri"/>
                <a:sym typeface="Calibri"/>
              </a:rPr>
              <a:t>myPhiSig</a:t>
            </a:r>
            <a:r>
              <a:rPr lang="en-US" dirty="0">
                <a:solidFill>
                  <a:schemeClr val="tx2"/>
                </a:solidFill>
                <a:latin typeface="Calibri"/>
                <a:ea typeface="Calibri"/>
                <a:cs typeface="Calibri"/>
                <a:sym typeface="Calibri"/>
              </a:rPr>
              <a:t>. Unlike social media accounts that can go quiet, get lost during officer transitions, or multiply into competing pages, these websites are housed within our national platform and carry forward seamlessly from one generation of chapter leadership to the next. They give alumni a reliable place to find out what is happening with their chapter, and they give active Brothers a professional home to tell their story and connect with the communities that built them. Alumni club sites will follow soon, extending that same connectivity to our local alumni communities across the country.</a:t>
            </a:r>
          </a:p>
          <a:p>
            <a:pPr marL="12700" marR="0" lvl="0" algn="l" rtl="0">
              <a:lnSpc>
                <a:spcPct val="100000"/>
              </a:lnSpc>
              <a:spcBef>
                <a:spcPts val="0"/>
              </a:spcBef>
              <a:spcAft>
                <a:spcPts val="0"/>
              </a:spcAft>
              <a:buClr>
                <a:srgbClr val="FFFFFF"/>
              </a:buClr>
              <a:buSzPts val="2800"/>
            </a:pPr>
            <a:endParaRPr lang="en-US" dirty="0">
              <a:solidFill>
                <a:schemeClr val="tx2"/>
              </a:solidFill>
              <a:latin typeface="Calibri"/>
              <a:ea typeface="Calibri"/>
              <a:cs typeface="Calibri"/>
              <a:sym typeface="Calibri"/>
            </a:endParaRPr>
          </a:p>
          <a:p>
            <a:pPr marL="12700" marR="0" lvl="0" algn="l" rtl="0">
              <a:lnSpc>
                <a:spcPct val="100000"/>
              </a:lnSpc>
              <a:spcBef>
                <a:spcPts val="0"/>
              </a:spcBef>
              <a:spcAft>
                <a:spcPts val="0"/>
              </a:spcAft>
              <a:buClr>
                <a:srgbClr val="FFFFFF"/>
              </a:buClr>
              <a:buSzPts val="2800"/>
            </a:pPr>
            <a:r>
              <a:rPr lang="en-US" dirty="0">
                <a:solidFill>
                  <a:schemeClr val="tx2"/>
                </a:solidFill>
                <a:latin typeface="Calibri"/>
                <a:ea typeface="Calibri"/>
                <a:cs typeface="Calibri"/>
                <a:sym typeface="Calibri"/>
              </a:rPr>
              <a:t>Chapter Website Example</a:t>
            </a:r>
          </a:p>
          <a:p>
            <a:pPr marL="12700" marR="0" lvl="0" algn="l" rtl="0">
              <a:lnSpc>
                <a:spcPct val="100000"/>
              </a:lnSpc>
              <a:spcBef>
                <a:spcPts val="0"/>
              </a:spcBef>
              <a:spcAft>
                <a:spcPts val="0"/>
              </a:spcAft>
              <a:buClr>
                <a:srgbClr val="FFFFFF"/>
              </a:buClr>
              <a:buSzPts val="2800"/>
            </a:pPr>
            <a:r>
              <a:rPr lang="en-US" dirty="0">
                <a:solidFill>
                  <a:schemeClr val="tx2"/>
                </a:solidFill>
                <a:latin typeface="Calibri"/>
                <a:ea typeface="Calibri"/>
                <a:cs typeface="Calibri"/>
                <a:sym typeface="Calibri"/>
              </a:rPr>
              <a:t>Each of these initiatives is designed to strengthen our Brotherhood consistent with the vision of our Founders.</a:t>
            </a:r>
          </a:p>
          <a:p>
            <a:pPr marL="12700" marR="0" lvl="0" algn="l" rtl="0">
              <a:lnSpc>
                <a:spcPct val="100000"/>
              </a:lnSpc>
              <a:spcBef>
                <a:spcPts val="0"/>
              </a:spcBef>
              <a:spcAft>
                <a:spcPts val="0"/>
              </a:spcAft>
              <a:buClr>
                <a:srgbClr val="FFFFFF"/>
              </a:buClr>
              <a:buSzPts val="2800"/>
            </a:pPr>
            <a:endParaRPr lang="en-US" dirty="0">
              <a:solidFill>
                <a:schemeClr val="tx2"/>
              </a:solidFill>
              <a:latin typeface="Calibri"/>
              <a:ea typeface="Calibri"/>
              <a:cs typeface="Calibri"/>
              <a:sym typeface="Calibri"/>
            </a:endParaRPr>
          </a:p>
          <a:p>
            <a:pPr marL="12700" marR="0" lvl="0" algn="l" rtl="0">
              <a:lnSpc>
                <a:spcPct val="100000"/>
              </a:lnSpc>
              <a:spcBef>
                <a:spcPts val="0"/>
              </a:spcBef>
              <a:spcAft>
                <a:spcPts val="0"/>
              </a:spcAft>
              <a:buClr>
                <a:srgbClr val="FFFFFF"/>
              </a:buClr>
              <a:buSzPts val="2800"/>
            </a:pPr>
            <a:r>
              <a:rPr lang="en-US" dirty="0">
                <a:solidFill>
                  <a:schemeClr val="tx2"/>
                </a:solidFill>
                <a:latin typeface="Calibri"/>
                <a:ea typeface="Calibri"/>
                <a:cs typeface="Calibri"/>
                <a:sym typeface="Calibri"/>
              </a:rPr>
              <a:t>Lastly, thank you for the honor of serving as your Grand President. </a:t>
            </a:r>
          </a:p>
          <a:p>
            <a:pPr marL="12700" marR="0" lvl="0" algn="l" rtl="0">
              <a:lnSpc>
                <a:spcPct val="100000"/>
              </a:lnSpc>
              <a:spcBef>
                <a:spcPts val="0"/>
              </a:spcBef>
              <a:spcAft>
                <a:spcPts val="0"/>
              </a:spcAft>
              <a:buClr>
                <a:srgbClr val="FFFFFF"/>
              </a:buClr>
              <a:buSzPts val="2800"/>
            </a:pPr>
            <a:endParaRPr lang="en-US" dirty="0">
              <a:solidFill>
                <a:schemeClr val="tx2"/>
              </a:solidFill>
              <a:latin typeface="Calibri"/>
              <a:ea typeface="Calibri"/>
              <a:cs typeface="Calibri"/>
              <a:sym typeface="Calibri"/>
            </a:endParaRPr>
          </a:p>
          <a:p>
            <a:pPr marL="12700" marR="0" lvl="0" algn="l" rtl="0">
              <a:lnSpc>
                <a:spcPct val="100000"/>
              </a:lnSpc>
              <a:spcBef>
                <a:spcPts val="0"/>
              </a:spcBef>
              <a:spcAft>
                <a:spcPts val="0"/>
              </a:spcAft>
              <a:buClr>
                <a:srgbClr val="FFFFFF"/>
              </a:buClr>
              <a:buSzPts val="2800"/>
            </a:pPr>
            <a:r>
              <a:rPr lang="en-US" dirty="0">
                <a:solidFill>
                  <a:schemeClr val="tx2"/>
                </a:solidFill>
                <a:latin typeface="Calibri"/>
                <a:ea typeface="Calibri"/>
                <a:cs typeface="Calibri"/>
                <a:sym typeface="Calibri"/>
              </a:rPr>
              <a:t>DP</a:t>
            </a:r>
          </a:p>
          <a:p>
            <a:pPr marL="12700" marR="0" lvl="0" algn="l" rtl="0">
              <a:lnSpc>
                <a:spcPct val="100000"/>
              </a:lnSpc>
              <a:spcBef>
                <a:spcPts val="0"/>
              </a:spcBef>
              <a:spcAft>
                <a:spcPts val="0"/>
              </a:spcAft>
              <a:buClr>
                <a:srgbClr val="FFFFFF"/>
              </a:buClr>
              <a:buSzPts val="2800"/>
            </a:pPr>
            <a:endParaRPr lang="en-US" dirty="0">
              <a:solidFill>
                <a:schemeClr val="tx2"/>
              </a:solidFill>
              <a:latin typeface="Calibri"/>
              <a:ea typeface="Calibri"/>
              <a:cs typeface="Calibri"/>
              <a:sym typeface="Calibri"/>
            </a:endParaRPr>
          </a:p>
          <a:p>
            <a:pPr marL="12700" marR="0" lvl="0" algn="l" rtl="0">
              <a:lnSpc>
                <a:spcPct val="100000"/>
              </a:lnSpc>
              <a:spcBef>
                <a:spcPts val="0"/>
              </a:spcBef>
              <a:spcAft>
                <a:spcPts val="0"/>
              </a:spcAft>
              <a:buClr>
                <a:srgbClr val="FFFFFF"/>
              </a:buClr>
              <a:buSzPts val="2800"/>
            </a:pPr>
            <a:r>
              <a:rPr lang="en-US" dirty="0">
                <a:solidFill>
                  <a:schemeClr val="tx2"/>
                </a:solidFill>
                <a:latin typeface="Calibri"/>
                <a:ea typeface="Calibri"/>
                <a:cs typeface="Calibri"/>
                <a:sym typeface="Calibri"/>
              </a:rPr>
              <a:t>David Cohen ‘88 Beta Chapter/Union College</a:t>
            </a:r>
          </a:p>
          <a:p>
            <a:pPr marL="12700" marR="0" lvl="0" algn="l" rtl="0">
              <a:lnSpc>
                <a:spcPct val="100000"/>
              </a:lnSpc>
              <a:spcBef>
                <a:spcPts val="0"/>
              </a:spcBef>
              <a:spcAft>
                <a:spcPts val="0"/>
              </a:spcAft>
              <a:buClr>
                <a:srgbClr val="FFFFFF"/>
              </a:buClr>
              <a:buSzPts val="2800"/>
            </a:pPr>
            <a:endParaRPr lang="en-US" dirty="0">
              <a:solidFill>
                <a:schemeClr val="tx2"/>
              </a:solidFill>
              <a:latin typeface="Calibri"/>
              <a:ea typeface="Calibri"/>
              <a:cs typeface="Calibri"/>
              <a:sym typeface="Calibri"/>
            </a:endParaRPr>
          </a:p>
          <a:p>
            <a:pPr marL="12700" marR="0" lvl="0" algn="l" rtl="0">
              <a:lnSpc>
                <a:spcPct val="100000"/>
              </a:lnSpc>
              <a:spcBef>
                <a:spcPts val="0"/>
              </a:spcBef>
              <a:spcAft>
                <a:spcPts val="0"/>
              </a:spcAft>
              <a:buClr>
                <a:srgbClr val="FFFFFF"/>
              </a:buClr>
              <a:buSzPts val="2800"/>
            </a:pPr>
            <a:r>
              <a:rPr lang="en-US" dirty="0">
                <a:solidFill>
                  <a:schemeClr val="tx2"/>
                </a:solidFill>
                <a:latin typeface="Calibri"/>
                <a:ea typeface="Calibri"/>
                <a:cs typeface="Calibri"/>
                <a:sym typeface="Calibri"/>
              </a:rPr>
              <a:t>Grand President</a:t>
            </a:r>
          </a:p>
        </p:txBody>
      </p:sp>
    </p:spTree>
    <p:extLst>
      <p:ext uri="{BB962C8B-B14F-4D97-AF65-F5344CB8AC3E}">
        <p14:creationId xmlns:p14="http://schemas.microsoft.com/office/powerpoint/2010/main" val="1928469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1"/>
          <p:cNvSpPr txBox="1">
            <a:spLocks noGrp="1"/>
          </p:cNvSpPr>
          <p:nvPr>
            <p:ph type="title"/>
          </p:nvPr>
        </p:nvSpPr>
        <p:spPr>
          <a:xfrm>
            <a:off x="1975039" y="147760"/>
            <a:ext cx="6592018" cy="505267"/>
          </a:xfrm>
          <a:prstGeom prst="rect">
            <a:avLst/>
          </a:prstGeom>
          <a:noFill/>
          <a:ln>
            <a:noFill/>
          </a:ln>
        </p:spPr>
        <p:txBody>
          <a:bodyPr spcFirstLastPara="1" wrap="square" lIns="0" tIns="12700" rIns="0" bIns="0" anchor="t" anchorCtr="0">
            <a:spAutoFit/>
          </a:bodyPr>
          <a:lstStyle/>
          <a:p>
            <a:pPr marL="12700" lvl="0" indent="0" rtl="0">
              <a:lnSpc>
                <a:spcPct val="100000"/>
              </a:lnSpc>
              <a:spcBef>
                <a:spcPts val="0"/>
              </a:spcBef>
              <a:spcAft>
                <a:spcPts val="0"/>
              </a:spcAft>
              <a:buNone/>
            </a:pPr>
            <a:r>
              <a:rPr lang="en-US" sz="3200" dirty="0">
                <a:highlight>
                  <a:srgbClr val="C00000"/>
                </a:highlight>
              </a:rPr>
              <a:t>Special Meeting</a:t>
            </a:r>
            <a:endParaRPr sz="3200" dirty="0">
              <a:highlight>
                <a:srgbClr val="C00000"/>
              </a:highlight>
            </a:endParaRPr>
          </a:p>
        </p:txBody>
      </p:sp>
      <p:sp>
        <p:nvSpPr>
          <p:cNvPr id="86" name="Google Shape;86;p11"/>
          <p:cNvSpPr txBox="1"/>
          <p:nvPr/>
        </p:nvSpPr>
        <p:spPr>
          <a:xfrm>
            <a:off x="870858" y="1480458"/>
            <a:ext cx="10646228" cy="2961703"/>
          </a:xfrm>
          <a:prstGeom prst="rect">
            <a:avLst/>
          </a:prstGeom>
          <a:noFill/>
          <a:ln>
            <a:noFill/>
          </a:ln>
        </p:spPr>
        <p:txBody>
          <a:bodyPr spcFirstLastPara="1" wrap="square" lIns="0" tIns="40000" rIns="0" bIns="0" anchor="t" anchorCtr="0">
            <a:spAutoFit/>
          </a:bodyPr>
          <a:lstStyle/>
          <a:p>
            <a:pPr marL="241300" marR="0" lvl="0" indent="-228600" algn="l" rtl="0">
              <a:lnSpc>
                <a:spcPct val="100000"/>
              </a:lnSpc>
              <a:spcBef>
                <a:spcPts val="0"/>
              </a:spcBef>
              <a:spcAft>
                <a:spcPts val="0"/>
              </a:spcAft>
              <a:buClr>
                <a:srgbClr val="FFFFFF"/>
              </a:buClr>
              <a:buSzPts val="2400"/>
              <a:buFont typeface="Arial"/>
              <a:buChar char="•"/>
            </a:pPr>
            <a:r>
              <a:rPr lang="en-US" sz="2000" dirty="0">
                <a:solidFill>
                  <a:srgbClr val="FFFFFF"/>
                </a:solidFill>
                <a:latin typeface="Calibri"/>
                <a:ea typeface="Calibri"/>
                <a:cs typeface="Calibri"/>
                <a:sym typeface="Calibri"/>
              </a:rPr>
              <a:t>Pursuant to Section 3 of Article IV, Meetings, the President called a Special Meeting.  Notice was given in the President’s Fall 2025 Newsletter.</a:t>
            </a:r>
          </a:p>
          <a:p>
            <a:pPr marL="241300" marR="0" lvl="0" indent="-228600" algn="l" rtl="0">
              <a:lnSpc>
                <a:spcPct val="100000"/>
              </a:lnSpc>
              <a:spcBef>
                <a:spcPts val="0"/>
              </a:spcBef>
              <a:spcAft>
                <a:spcPts val="0"/>
              </a:spcAft>
              <a:buClr>
                <a:srgbClr val="FFFFFF"/>
              </a:buClr>
              <a:buSzPts val="2400"/>
              <a:buFont typeface="Arial"/>
              <a:buChar char="•"/>
            </a:pPr>
            <a:r>
              <a:rPr lang="en-US" sz="2000" dirty="0">
                <a:solidFill>
                  <a:srgbClr val="FFFFFF"/>
                </a:solidFill>
                <a:latin typeface="Calibri"/>
                <a:ea typeface="Calibri"/>
                <a:cs typeface="Calibri"/>
                <a:sym typeface="Calibri"/>
              </a:rPr>
              <a:t>Proposal: Amend the By-Laws, Section 1 of Article IV, Meetings, as follows: “A general membership meeting shall be held once per year on the weekend designated to celebrate Founders Day.”</a:t>
            </a:r>
          </a:p>
          <a:p>
            <a:pPr marL="241300" indent="-228600">
              <a:buClr>
                <a:srgbClr val="FFFFFF"/>
              </a:buClr>
              <a:buSzPts val="2400"/>
              <a:buFont typeface="Arial"/>
              <a:buChar char="•"/>
            </a:pPr>
            <a:r>
              <a:rPr lang="en-US" sz="2000" dirty="0">
                <a:solidFill>
                  <a:srgbClr val="FFFFFF"/>
                </a:solidFill>
                <a:latin typeface="Calibri"/>
                <a:ea typeface="Calibri"/>
                <a:cs typeface="Calibri"/>
                <a:sym typeface="Calibri"/>
              </a:rPr>
              <a:t>Proposal: Terms for Directors and Officers shall be adjusted to coincide with the change in the date of the annual general membership.</a:t>
            </a:r>
          </a:p>
          <a:p>
            <a:pPr marL="241300" marR="0" lvl="0" indent="-228600" algn="l" rtl="0">
              <a:lnSpc>
                <a:spcPct val="100000"/>
              </a:lnSpc>
              <a:spcBef>
                <a:spcPts val="0"/>
              </a:spcBef>
              <a:spcAft>
                <a:spcPts val="0"/>
              </a:spcAft>
              <a:buClr>
                <a:srgbClr val="FFFFFF"/>
              </a:buClr>
              <a:buSzPts val="2400"/>
              <a:buFont typeface="Arial"/>
              <a:buChar char="•"/>
            </a:pPr>
            <a:endParaRPr lang="en-US" sz="2000" dirty="0">
              <a:solidFill>
                <a:srgbClr val="FFFFFF"/>
              </a:solidFill>
              <a:latin typeface="Calibri"/>
              <a:ea typeface="Calibri"/>
              <a:cs typeface="Calibri"/>
              <a:sym typeface="Calibri"/>
            </a:endParaRPr>
          </a:p>
          <a:p>
            <a:pPr marL="12700" lvl="1">
              <a:buClr>
                <a:srgbClr val="FFFFFF"/>
              </a:buClr>
              <a:buSzPts val="2400"/>
            </a:pPr>
            <a:endParaRPr lang="en-US" sz="2000" dirty="0">
              <a:solidFill>
                <a:srgbClr val="FFFFFF"/>
              </a:solidFill>
              <a:latin typeface="Calibri"/>
              <a:ea typeface="Calibri"/>
              <a:cs typeface="Calibri"/>
              <a:sym typeface="Calibri"/>
            </a:endParaRPr>
          </a:p>
          <a:p>
            <a:pPr marL="241300" marR="0" lvl="0" indent="-228600" algn="l" rtl="0">
              <a:lnSpc>
                <a:spcPct val="100000"/>
              </a:lnSpc>
              <a:spcBef>
                <a:spcPts val="720"/>
              </a:spcBef>
              <a:spcAft>
                <a:spcPts val="0"/>
              </a:spcAft>
              <a:buClr>
                <a:srgbClr val="FFFFFF"/>
              </a:buClr>
              <a:buSzPts val="2400"/>
              <a:buFont typeface="Arial"/>
              <a:buChar char="•"/>
            </a:pPr>
            <a:endParaRPr sz="2400"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8A8DA737-7720-5081-AD63-ADB3BCEBF6DB}"/>
            </a:ext>
          </a:extLst>
        </p:cNvPr>
        <p:cNvGrpSpPr/>
        <p:nvPr/>
      </p:nvGrpSpPr>
      <p:grpSpPr>
        <a:xfrm>
          <a:off x="0" y="0"/>
          <a:ext cx="0" cy="0"/>
          <a:chOff x="0" y="0"/>
          <a:chExt cx="0" cy="0"/>
        </a:xfrm>
      </p:grpSpPr>
      <p:sp>
        <p:nvSpPr>
          <p:cNvPr id="85" name="Google Shape;85;p11">
            <a:extLst>
              <a:ext uri="{FF2B5EF4-FFF2-40B4-BE49-F238E27FC236}">
                <a16:creationId xmlns:a16="http://schemas.microsoft.com/office/drawing/2014/main" id="{8ADC1C2B-7105-3560-4B4F-835F32926C5F}"/>
              </a:ext>
            </a:extLst>
          </p:cNvPr>
          <p:cNvSpPr txBox="1">
            <a:spLocks noGrp="1"/>
          </p:cNvSpPr>
          <p:nvPr>
            <p:ph type="title"/>
          </p:nvPr>
        </p:nvSpPr>
        <p:spPr>
          <a:xfrm>
            <a:off x="1975039" y="147760"/>
            <a:ext cx="6592018" cy="505267"/>
          </a:xfrm>
          <a:prstGeom prst="rect">
            <a:avLst/>
          </a:prstGeom>
          <a:noFill/>
          <a:ln>
            <a:noFill/>
          </a:ln>
        </p:spPr>
        <p:txBody>
          <a:bodyPr spcFirstLastPara="1" wrap="square" lIns="0" tIns="12700" rIns="0" bIns="0" anchor="t" anchorCtr="0">
            <a:spAutoFit/>
          </a:bodyPr>
          <a:lstStyle/>
          <a:p>
            <a:pPr marL="12700" lvl="0" indent="0" rtl="0">
              <a:lnSpc>
                <a:spcPct val="100000"/>
              </a:lnSpc>
              <a:spcBef>
                <a:spcPts val="0"/>
              </a:spcBef>
              <a:spcAft>
                <a:spcPts val="0"/>
              </a:spcAft>
              <a:buNone/>
            </a:pPr>
            <a:r>
              <a:rPr lang="en-US" sz="3200" dirty="0">
                <a:highlight>
                  <a:srgbClr val="C00000"/>
                </a:highlight>
              </a:rPr>
              <a:t>Special Meeting</a:t>
            </a:r>
            <a:endParaRPr sz="3200" dirty="0">
              <a:highlight>
                <a:srgbClr val="C00000"/>
              </a:highlight>
            </a:endParaRPr>
          </a:p>
        </p:txBody>
      </p:sp>
      <p:sp>
        <p:nvSpPr>
          <p:cNvPr id="86" name="Google Shape;86;p11">
            <a:extLst>
              <a:ext uri="{FF2B5EF4-FFF2-40B4-BE49-F238E27FC236}">
                <a16:creationId xmlns:a16="http://schemas.microsoft.com/office/drawing/2014/main" id="{496FA118-4F0C-B42C-EC44-E571ABF5230F}"/>
              </a:ext>
            </a:extLst>
          </p:cNvPr>
          <p:cNvSpPr txBox="1"/>
          <p:nvPr/>
        </p:nvSpPr>
        <p:spPr>
          <a:xfrm>
            <a:off x="870857" y="1284514"/>
            <a:ext cx="9895114" cy="3154064"/>
          </a:xfrm>
          <a:prstGeom prst="rect">
            <a:avLst/>
          </a:prstGeom>
          <a:noFill/>
          <a:ln>
            <a:noFill/>
          </a:ln>
        </p:spPr>
        <p:txBody>
          <a:bodyPr spcFirstLastPara="1" wrap="square" lIns="0" tIns="40000" rIns="0" bIns="0" anchor="t" anchorCtr="0">
            <a:spAutoFit/>
          </a:bodyPr>
          <a:lstStyle/>
          <a:p>
            <a:pPr marL="241300" marR="0" lvl="0" indent="-228600" algn="l" rtl="0">
              <a:lnSpc>
                <a:spcPct val="100000"/>
              </a:lnSpc>
              <a:spcBef>
                <a:spcPts val="0"/>
              </a:spcBef>
              <a:spcAft>
                <a:spcPts val="0"/>
              </a:spcAft>
              <a:buClr>
                <a:srgbClr val="FFFFFF"/>
              </a:buClr>
              <a:buSzPts val="2400"/>
              <a:buFont typeface="Arial"/>
              <a:buChar char="•"/>
            </a:pPr>
            <a:r>
              <a:rPr lang="en-US" sz="2000" dirty="0">
                <a:solidFill>
                  <a:srgbClr val="FFFFFF"/>
                </a:solidFill>
                <a:latin typeface="Calibri"/>
                <a:ea typeface="Calibri"/>
                <a:cs typeface="Calibri"/>
                <a:sym typeface="Calibri"/>
              </a:rPr>
              <a:t>Terms through Founders Day 2027:</a:t>
            </a:r>
            <a:r>
              <a:rPr lang="en-US" sz="2000" dirty="0">
                <a:solidFill>
                  <a:schemeClr val="dk1"/>
                </a:solidFill>
                <a:latin typeface="Calibri"/>
                <a:ea typeface="Calibri"/>
                <a:cs typeface="Calibri"/>
                <a:sym typeface="Calibri"/>
              </a:rPr>
              <a:t> </a:t>
            </a:r>
            <a:r>
              <a:rPr lang="en-US" sz="2000" dirty="0">
                <a:solidFill>
                  <a:srgbClr val="FFFFFF"/>
                </a:solidFill>
                <a:latin typeface="Calibri"/>
                <a:ea typeface="Calibri"/>
                <a:cs typeface="Calibri"/>
                <a:sym typeface="Calibri"/>
              </a:rPr>
              <a:t>Martin Barbato, </a:t>
            </a:r>
            <a:r>
              <a:rPr lang="en-US" sz="2000" b="0" i="0" u="none" strike="noStrike" cap="none" dirty="0">
                <a:solidFill>
                  <a:srgbClr val="FFFFFF"/>
                </a:solidFill>
                <a:latin typeface="Calibri"/>
                <a:ea typeface="Calibri"/>
                <a:cs typeface="Calibri"/>
                <a:sym typeface="Calibri"/>
              </a:rPr>
              <a:t>James Durfee</a:t>
            </a:r>
            <a:r>
              <a:rPr lang="en-US" sz="2000" dirty="0">
                <a:solidFill>
                  <a:srgbClr val="FFFFFF"/>
                </a:solidFill>
                <a:latin typeface="Calibri"/>
                <a:ea typeface="Calibri"/>
                <a:cs typeface="Calibri"/>
                <a:sym typeface="Calibri"/>
              </a:rPr>
              <a:t>, Joseph Mazziotti</a:t>
            </a:r>
            <a:endParaRPr sz="2000" b="0" i="0" u="none" strike="noStrike" cap="none" dirty="0">
              <a:solidFill>
                <a:schemeClr val="dk1"/>
              </a:solidFill>
              <a:latin typeface="Calibri"/>
              <a:ea typeface="Calibri"/>
              <a:cs typeface="Calibri"/>
              <a:sym typeface="Calibri"/>
            </a:endParaRPr>
          </a:p>
          <a:p>
            <a:pPr marL="241300" lvl="0" indent="-228600">
              <a:buClr>
                <a:srgbClr val="FFFFFF"/>
              </a:buClr>
              <a:buSzPts val="2400"/>
              <a:buFont typeface="Arial"/>
              <a:buChar char="•"/>
            </a:pPr>
            <a:r>
              <a:rPr lang="en-US" sz="2000" dirty="0">
                <a:solidFill>
                  <a:srgbClr val="FFFFFF"/>
                </a:solidFill>
                <a:latin typeface="Calibri"/>
                <a:ea typeface="Calibri"/>
                <a:cs typeface="Calibri"/>
                <a:sym typeface="Calibri"/>
              </a:rPr>
              <a:t>Terms through Founders Day 2028:</a:t>
            </a:r>
            <a:r>
              <a:rPr lang="en-US" sz="2000" dirty="0">
                <a:solidFill>
                  <a:schemeClr val="dk1"/>
                </a:solidFill>
                <a:latin typeface="Calibri"/>
                <a:ea typeface="Calibri"/>
                <a:cs typeface="Calibri"/>
                <a:sym typeface="Calibri"/>
              </a:rPr>
              <a:t> </a:t>
            </a:r>
            <a:r>
              <a:rPr lang="en-US" sz="2000" dirty="0">
                <a:solidFill>
                  <a:srgbClr val="FFFFFF"/>
                </a:solidFill>
                <a:latin typeface="Calibri"/>
                <a:ea typeface="Calibri"/>
                <a:cs typeface="Calibri"/>
                <a:sym typeface="Calibri"/>
              </a:rPr>
              <a:t>Steve Handwerk, Bruce McKinney, Matt Rose</a:t>
            </a:r>
          </a:p>
          <a:p>
            <a:pPr marL="241300" lvl="0" indent="-228600">
              <a:buClr>
                <a:srgbClr val="FFFFFF"/>
              </a:buClr>
              <a:buSzPts val="2400"/>
              <a:buFont typeface="Arial"/>
              <a:buChar char="•"/>
            </a:pPr>
            <a:r>
              <a:rPr lang="en-US" sz="2000" dirty="0">
                <a:solidFill>
                  <a:srgbClr val="FFFFFF"/>
                </a:solidFill>
                <a:latin typeface="Calibri"/>
                <a:ea typeface="Calibri"/>
                <a:cs typeface="Calibri"/>
                <a:sym typeface="Calibri"/>
              </a:rPr>
              <a:t>Terms through Founders Day 2029:</a:t>
            </a:r>
            <a:r>
              <a:rPr lang="en-US" sz="2000" dirty="0">
                <a:solidFill>
                  <a:schemeClr val="dk1"/>
                </a:solidFill>
                <a:latin typeface="Calibri"/>
                <a:ea typeface="Calibri"/>
                <a:cs typeface="Calibri"/>
                <a:sym typeface="Calibri"/>
              </a:rPr>
              <a:t> </a:t>
            </a:r>
            <a:r>
              <a:rPr lang="en-US" sz="2000" dirty="0">
                <a:solidFill>
                  <a:srgbClr val="FFFFFF"/>
                </a:solidFill>
                <a:latin typeface="Calibri"/>
                <a:ea typeface="Calibri"/>
                <a:cs typeface="Calibri"/>
                <a:sym typeface="Calibri"/>
              </a:rPr>
              <a:t>Bill Albertson, Nick Sanford, Dan Lourie</a:t>
            </a:r>
            <a:endParaRPr lang="en-US" sz="2000" dirty="0">
              <a:solidFill>
                <a:schemeClr val="dk1"/>
              </a:solidFill>
              <a:latin typeface="Calibri"/>
              <a:ea typeface="Calibri"/>
              <a:cs typeface="Calibri"/>
              <a:sym typeface="Calibri"/>
            </a:endParaRPr>
          </a:p>
          <a:p>
            <a:pPr marL="241300" marR="0" lvl="0" indent="-228600" algn="l" rtl="0">
              <a:lnSpc>
                <a:spcPct val="100000"/>
              </a:lnSpc>
              <a:spcBef>
                <a:spcPts val="720"/>
              </a:spcBef>
              <a:spcAft>
                <a:spcPts val="0"/>
              </a:spcAft>
              <a:buClr>
                <a:srgbClr val="FFFFFF"/>
              </a:buClr>
              <a:buSzPts val="2400"/>
              <a:buFont typeface="Arial"/>
              <a:buChar char="•"/>
            </a:pPr>
            <a:r>
              <a:rPr lang="en-US" sz="2000" dirty="0">
                <a:solidFill>
                  <a:srgbClr val="FFFFFF"/>
                </a:solidFill>
                <a:latin typeface="Calibri"/>
                <a:ea typeface="Calibri"/>
                <a:cs typeface="Calibri"/>
                <a:sym typeface="Calibri"/>
              </a:rPr>
              <a:t>Officers through Founders Day 2027:</a:t>
            </a:r>
            <a:endParaRPr sz="2000" dirty="0">
              <a:solidFill>
                <a:schemeClr val="dk1"/>
              </a:solidFill>
              <a:latin typeface="Calibri"/>
              <a:ea typeface="Calibri"/>
              <a:cs typeface="Calibri"/>
              <a:sym typeface="Calibri"/>
            </a:endParaRPr>
          </a:p>
          <a:p>
            <a:pPr marL="698500" marR="0" lvl="1" indent="-228600" algn="l" rtl="0">
              <a:lnSpc>
                <a:spcPct val="100000"/>
              </a:lnSpc>
              <a:spcBef>
                <a:spcPts val="215"/>
              </a:spcBef>
              <a:spcAft>
                <a:spcPts val="0"/>
              </a:spcAft>
              <a:buClr>
                <a:srgbClr val="FFFFFF"/>
              </a:buClr>
              <a:buSzPts val="2400"/>
              <a:buFont typeface="Arial"/>
              <a:buChar char="•"/>
            </a:pPr>
            <a:r>
              <a:rPr lang="en-US" sz="2000" b="0" i="0" u="none" strike="noStrike" cap="none" dirty="0">
                <a:solidFill>
                  <a:srgbClr val="FFFFFF"/>
                </a:solidFill>
                <a:latin typeface="Calibri"/>
                <a:ea typeface="Calibri"/>
                <a:cs typeface="Calibri"/>
                <a:sym typeface="Calibri"/>
              </a:rPr>
              <a:t>Martin </a:t>
            </a:r>
            <a:r>
              <a:rPr lang="en-US" sz="2000" dirty="0">
                <a:solidFill>
                  <a:srgbClr val="FFFFFF"/>
                </a:solidFill>
                <a:latin typeface="Calibri"/>
                <a:ea typeface="Calibri"/>
                <a:cs typeface="Calibri"/>
                <a:sym typeface="Calibri"/>
              </a:rPr>
              <a:t>B</a:t>
            </a:r>
            <a:r>
              <a:rPr lang="en-US" sz="2000" b="0" i="0" u="none" strike="noStrike" cap="none" dirty="0">
                <a:solidFill>
                  <a:srgbClr val="FFFFFF"/>
                </a:solidFill>
                <a:latin typeface="Calibri"/>
                <a:ea typeface="Calibri"/>
                <a:cs typeface="Calibri"/>
                <a:sym typeface="Calibri"/>
              </a:rPr>
              <a:t>arbato – President</a:t>
            </a:r>
            <a:endParaRPr sz="2000" b="0" i="0" u="none" strike="noStrike" cap="none" dirty="0">
              <a:solidFill>
                <a:schemeClr val="dk1"/>
              </a:solidFill>
              <a:latin typeface="Calibri"/>
              <a:ea typeface="Calibri"/>
              <a:cs typeface="Calibri"/>
              <a:sym typeface="Calibri"/>
            </a:endParaRPr>
          </a:p>
          <a:p>
            <a:pPr marL="698500" marR="0" lvl="1" indent="-228600" algn="l" rtl="0">
              <a:lnSpc>
                <a:spcPct val="100000"/>
              </a:lnSpc>
              <a:spcBef>
                <a:spcPts val="219"/>
              </a:spcBef>
              <a:spcAft>
                <a:spcPts val="0"/>
              </a:spcAft>
              <a:buClr>
                <a:srgbClr val="FFFFFF"/>
              </a:buClr>
              <a:buSzPts val="2400"/>
              <a:buFont typeface="Arial"/>
              <a:buChar char="•"/>
            </a:pPr>
            <a:r>
              <a:rPr lang="en-US" sz="2000" b="0" i="0" u="none" strike="noStrike" cap="none" dirty="0">
                <a:solidFill>
                  <a:srgbClr val="FFFFFF"/>
                </a:solidFill>
                <a:latin typeface="Calibri"/>
                <a:ea typeface="Calibri"/>
                <a:cs typeface="Calibri"/>
                <a:sym typeface="Calibri"/>
              </a:rPr>
              <a:t>Matt</a:t>
            </a:r>
            <a:r>
              <a:rPr lang="en-US" sz="2000" dirty="0">
                <a:solidFill>
                  <a:srgbClr val="FFFFFF"/>
                </a:solidFill>
                <a:latin typeface="Calibri"/>
                <a:ea typeface="Calibri"/>
                <a:cs typeface="Calibri"/>
                <a:sym typeface="Calibri"/>
              </a:rPr>
              <a:t> Rose</a:t>
            </a:r>
            <a:r>
              <a:rPr lang="en-US" sz="2000" b="0" i="0" u="none" strike="noStrike" cap="none" dirty="0">
                <a:solidFill>
                  <a:srgbClr val="FFFFFF"/>
                </a:solidFill>
                <a:latin typeface="Calibri"/>
                <a:ea typeface="Calibri"/>
                <a:cs typeface="Calibri"/>
                <a:sym typeface="Calibri"/>
              </a:rPr>
              <a:t> – Vice President</a:t>
            </a:r>
            <a:endParaRPr sz="2000" b="0" i="0" u="none" strike="noStrike" cap="none" dirty="0">
              <a:solidFill>
                <a:schemeClr val="dk1"/>
              </a:solidFill>
              <a:latin typeface="Calibri"/>
              <a:ea typeface="Calibri"/>
              <a:cs typeface="Calibri"/>
              <a:sym typeface="Calibri"/>
            </a:endParaRPr>
          </a:p>
          <a:p>
            <a:pPr marL="698500" marR="0" lvl="1" indent="-228600" algn="l" rtl="0">
              <a:lnSpc>
                <a:spcPct val="100000"/>
              </a:lnSpc>
              <a:spcBef>
                <a:spcPts val="215"/>
              </a:spcBef>
              <a:spcAft>
                <a:spcPts val="0"/>
              </a:spcAft>
              <a:buClr>
                <a:srgbClr val="FFFFFF"/>
              </a:buClr>
              <a:buSzPts val="2400"/>
              <a:buFont typeface="Arial"/>
              <a:buChar char="•"/>
            </a:pPr>
            <a:r>
              <a:rPr lang="en-US" sz="2000" b="0" i="0" u="none" strike="noStrike" cap="none" dirty="0">
                <a:solidFill>
                  <a:srgbClr val="FFFFFF"/>
                </a:solidFill>
                <a:latin typeface="Calibri"/>
                <a:ea typeface="Calibri"/>
                <a:cs typeface="Calibri"/>
                <a:sym typeface="Calibri"/>
              </a:rPr>
              <a:t>Nick Sanford – Treasurer</a:t>
            </a:r>
            <a:endParaRPr sz="2000" b="0" i="0" u="none" strike="noStrike" cap="none" dirty="0">
              <a:solidFill>
                <a:schemeClr val="dk1"/>
              </a:solidFill>
              <a:latin typeface="Calibri"/>
              <a:ea typeface="Calibri"/>
              <a:cs typeface="Calibri"/>
              <a:sym typeface="Calibri"/>
            </a:endParaRPr>
          </a:p>
          <a:p>
            <a:pPr marL="698500" marR="0" lvl="1" indent="-228600" algn="l" rtl="0">
              <a:lnSpc>
                <a:spcPct val="100000"/>
              </a:lnSpc>
              <a:spcBef>
                <a:spcPts val="240"/>
              </a:spcBef>
              <a:spcAft>
                <a:spcPts val="0"/>
              </a:spcAft>
              <a:buClr>
                <a:srgbClr val="FFFFFF"/>
              </a:buClr>
              <a:buSzPts val="2400"/>
              <a:buFont typeface="Arial"/>
              <a:buChar char="•"/>
            </a:pPr>
            <a:r>
              <a:rPr lang="en-US" sz="2000" b="0" i="0" u="none" strike="noStrike" cap="none" dirty="0">
                <a:solidFill>
                  <a:srgbClr val="FFFFFF"/>
                </a:solidFill>
                <a:latin typeface="Calibri"/>
                <a:ea typeface="Calibri"/>
                <a:cs typeface="Calibri"/>
                <a:sym typeface="Calibri"/>
              </a:rPr>
              <a:t>Joe Mazziotti – Secretary</a:t>
            </a:r>
            <a:endParaRPr lang="en-US" sz="2000" dirty="0">
              <a:solidFill>
                <a:srgbClr val="FFFFFF"/>
              </a:solidFill>
              <a:latin typeface="Calibri"/>
              <a:ea typeface="Calibri"/>
              <a:cs typeface="Calibri"/>
              <a:sym typeface="Calibri"/>
            </a:endParaRPr>
          </a:p>
          <a:p>
            <a:pPr marL="241300" marR="0" lvl="0" indent="-228600" algn="l" rtl="0">
              <a:lnSpc>
                <a:spcPct val="100000"/>
              </a:lnSpc>
              <a:spcBef>
                <a:spcPts val="720"/>
              </a:spcBef>
              <a:spcAft>
                <a:spcPts val="0"/>
              </a:spcAft>
              <a:buClr>
                <a:srgbClr val="FFFFFF"/>
              </a:buClr>
              <a:buSzPts val="2400"/>
              <a:buFont typeface="Arial"/>
              <a:buChar char="•"/>
            </a:pP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087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2"/>
          <p:cNvSpPr txBox="1">
            <a:spLocks noGrp="1"/>
          </p:cNvSpPr>
          <p:nvPr>
            <p:ph type="title"/>
          </p:nvPr>
        </p:nvSpPr>
        <p:spPr>
          <a:xfrm>
            <a:off x="2297450" y="178835"/>
            <a:ext cx="3503910" cy="505267"/>
          </a:xfrm>
          <a:prstGeom prst="rect">
            <a:avLst/>
          </a:prstGeom>
          <a:noFill/>
          <a:ln>
            <a:noFill/>
          </a:ln>
        </p:spPr>
        <p:txBody>
          <a:bodyPr spcFirstLastPara="1" wrap="square" lIns="0" tIns="12700" rIns="0" bIns="0" anchor="t" anchorCtr="0">
            <a:spAutoFit/>
          </a:bodyPr>
          <a:lstStyle/>
          <a:p>
            <a:pPr marL="12700" lvl="0" indent="0" rtl="0">
              <a:lnSpc>
                <a:spcPct val="100000"/>
              </a:lnSpc>
              <a:spcBef>
                <a:spcPts val="0"/>
              </a:spcBef>
              <a:spcAft>
                <a:spcPts val="0"/>
              </a:spcAft>
              <a:buNone/>
            </a:pPr>
            <a:r>
              <a:rPr lang="en-US" sz="3200" dirty="0">
                <a:highlight>
                  <a:srgbClr val="C00000"/>
                </a:highlight>
              </a:rPr>
              <a:t>State of Actives</a:t>
            </a:r>
            <a:endParaRPr sz="3200" dirty="0">
              <a:highlight>
                <a:srgbClr val="C00000"/>
              </a:highlight>
            </a:endParaRPr>
          </a:p>
        </p:txBody>
      </p:sp>
      <p:sp>
        <p:nvSpPr>
          <p:cNvPr id="92" name="Google Shape;92;p12"/>
          <p:cNvSpPr txBox="1"/>
          <p:nvPr/>
        </p:nvSpPr>
        <p:spPr>
          <a:xfrm>
            <a:off x="1323830" y="1136789"/>
            <a:ext cx="7314600" cy="5184240"/>
          </a:xfrm>
          <a:prstGeom prst="rect">
            <a:avLst/>
          </a:prstGeom>
          <a:noFill/>
          <a:ln>
            <a:noFill/>
          </a:ln>
        </p:spPr>
        <p:txBody>
          <a:bodyPr spcFirstLastPara="1" wrap="square" lIns="0" tIns="12700" rIns="0" bIns="0" anchor="t" anchorCtr="0">
            <a:spAutoFit/>
          </a:bodyPr>
          <a:lstStyle/>
          <a:p>
            <a:pPr marL="355600" marR="0" lvl="0" indent="-342900" algn="l" rtl="0">
              <a:lnSpc>
                <a:spcPct val="115250"/>
              </a:lnSpc>
              <a:spcBef>
                <a:spcPts val="0"/>
              </a:spcBef>
              <a:spcAft>
                <a:spcPts val="0"/>
              </a:spcAft>
              <a:buClr>
                <a:srgbClr val="FFFFFF"/>
              </a:buClr>
              <a:buSzPts val="2000"/>
              <a:buFont typeface="Arial"/>
              <a:buChar char="•"/>
            </a:pPr>
            <a:r>
              <a:rPr lang="en-US" sz="2000" dirty="0">
                <a:solidFill>
                  <a:srgbClr val="FFFFFF"/>
                </a:solidFill>
                <a:latin typeface="Calibri"/>
                <a:ea typeface="Calibri"/>
                <a:cs typeface="Calibri"/>
                <a:sym typeface="Calibri"/>
              </a:rPr>
              <a:t>By the Numbers</a:t>
            </a:r>
            <a:endParaRPr sz="2000" dirty="0">
              <a:solidFill>
                <a:schemeClr val="dk1"/>
              </a:solidFill>
              <a:latin typeface="Calibri"/>
              <a:ea typeface="Calibri"/>
              <a:cs typeface="Calibri"/>
              <a:sym typeface="Calibri"/>
            </a:endParaRPr>
          </a:p>
          <a:p>
            <a:pPr marL="812800" marR="0" lvl="1" indent="-343535" algn="l" rtl="0">
              <a:lnSpc>
                <a:spcPct val="110000"/>
              </a:lnSpc>
              <a:spcBef>
                <a:spcPts val="0"/>
              </a:spcBef>
              <a:spcAft>
                <a:spcPts val="0"/>
              </a:spcAft>
              <a:buClr>
                <a:srgbClr val="FFFFFF"/>
              </a:buClr>
              <a:buSzPts val="1900"/>
              <a:buFont typeface="Arial"/>
              <a:buChar char="•"/>
            </a:pPr>
            <a:r>
              <a:rPr lang="en-US" sz="1900" b="0" i="0" u="none" strike="noStrike" cap="none" dirty="0">
                <a:solidFill>
                  <a:srgbClr val="FFFFFF"/>
                </a:solidFill>
                <a:latin typeface="Calibri"/>
                <a:ea typeface="Calibri"/>
                <a:cs typeface="Calibri"/>
                <a:sym typeface="Calibri"/>
              </a:rPr>
              <a:t>Total Actives </a:t>
            </a:r>
            <a:r>
              <a:rPr lang="en-US" sz="1900" dirty="0">
                <a:solidFill>
                  <a:srgbClr val="FFFFFF"/>
                </a:solidFill>
                <a:latin typeface="Calibri"/>
                <a:ea typeface="Calibri"/>
                <a:cs typeface="Calibri"/>
                <a:sym typeface="Calibri"/>
              </a:rPr>
              <a:t>- 39</a:t>
            </a:r>
            <a:endParaRPr sz="1900" b="0" i="0" u="none" strike="noStrike" cap="none" dirty="0">
              <a:solidFill>
                <a:schemeClr val="dk1"/>
              </a:solidFill>
              <a:latin typeface="Calibri"/>
              <a:ea typeface="Calibri"/>
              <a:cs typeface="Calibri"/>
              <a:sym typeface="Calibri"/>
            </a:endParaRPr>
          </a:p>
          <a:p>
            <a:pPr marL="812800" marR="0" lvl="1" indent="-343535" algn="l" rtl="0">
              <a:lnSpc>
                <a:spcPct val="110526"/>
              </a:lnSpc>
              <a:spcBef>
                <a:spcPts val="0"/>
              </a:spcBef>
              <a:spcAft>
                <a:spcPts val="0"/>
              </a:spcAft>
              <a:buClr>
                <a:srgbClr val="FFFFFF"/>
              </a:buClr>
              <a:buSzPts val="1900"/>
              <a:buFont typeface="Arial"/>
              <a:buChar char="•"/>
            </a:pPr>
            <a:r>
              <a:rPr lang="en-US" sz="1900" b="0" i="0" u="none" strike="noStrike" cap="none" dirty="0">
                <a:solidFill>
                  <a:srgbClr val="FFFFFF"/>
                </a:solidFill>
                <a:latin typeface="Calibri"/>
                <a:ea typeface="Calibri"/>
                <a:cs typeface="Calibri"/>
                <a:sym typeface="Calibri"/>
              </a:rPr>
              <a:t>In-house Actives </a:t>
            </a:r>
            <a:r>
              <a:rPr lang="en-US" sz="1900" dirty="0">
                <a:solidFill>
                  <a:srgbClr val="FFFFFF"/>
                </a:solidFill>
                <a:latin typeface="Calibri"/>
                <a:ea typeface="Calibri"/>
                <a:cs typeface="Calibri"/>
                <a:sym typeface="Calibri"/>
              </a:rPr>
              <a:t>–</a:t>
            </a:r>
            <a:r>
              <a:rPr lang="en-US" sz="1900" b="0" i="0" u="none" strike="noStrike" cap="none" dirty="0">
                <a:solidFill>
                  <a:srgbClr val="FFFFFF"/>
                </a:solidFill>
                <a:latin typeface="Calibri"/>
                <a:ea typeface="Calibri"/>
                <a:cs typeface="Calibri"/>
                <a:sym typeface="Calibri"/>
              </a:rPr>
              <a:t> 18</a:t>
            </a:r>
          </a:p>
          <a:p>
            <a:pPr marL="812800" marR="0" lvl="1" indent="-343535" algn="l" rtl="0">
              <a:lnSpc>
                <a:spcPct val="110526"/>
              </a:lnSpc>
              <a:spcBef>
                <a:spcPts val="0"/>
              </a:spcBef>
              <a:spcAft>
                <a:spcPts val="0"/>
              </a:spcAft>
              <a:buClr>
                <a:srgbClr val="FFFFFF"/>
              </a:buClr>
              <a:buSzPts val="1900"/>
              <a:buFont typeface="Arial"/>
              <a:buChar char="•"/>
            </a:pPr>
            <a:r>
              <a:rPr lang="en-US" sz="1900" dirty="0">
                <a:solidFill>
                  <a:srgbClr val="FFFFFF"/>
                </a:solidFill>
                <a:latin typeface="Calibri"/>
                <a:ea typeface="Calibri"/>
                <a:cs typeface="Calibri"/>
                <a:sym typeface="Calibri"/>
              </a:rPr>
              <a:t>New Associate Members- 12</a:t>
            </a:r>
          </a:p>
          <a:p>
            <a:pPr marL="812800" marR="0" lvl="1" indent="-343535" algn="l" rtl="0">
              <a:lnSpc>
                <a:spcPct val="110526"/>
              </a:lnSpc>
              <a:spcBef>
                <a:spcPts val="0"/>
              </a:spcBef>
              <a:spcAft>
                <a:spcPts val="0"/>
              </a:spcAft>
              <a:buClr>
                <a:srgbClr val="FFFFFF"/>
              </a:buClr>
              <a:buSzPts val="1900"/>
              <a:buFont typeface="Arial"/>
              <a:buChar char="•"/>
            </a:pPr>
            <a:r>
              <a:rPr lang="en-US" sz="1900" b="0" i="0" u="none" strike="noStrike" cap="none" dirty="0">
                <a:solidFill>
                  <a:srgbClr val="FFFFFF"/>
                </a:solidFill>
                <a:latin typeface="Calibri"/>
                <a:ea typeface="Calibri"/>
                <a:cs typeface="Calibri"/>
                <a:sym typeface="Calibri"/>
              </a:rPr>
              <a:t>8 </a:t>
            </a:r>
            <a:r>
              <a:rPr lang="en-US" sz="1900" dirty="0">
                <a:solidFill>
                  <a:srgbClr val="FFFFFF"/>
                </a:solidFill>
                <a:latin typeface="Calibri"/>
                <a:ea typeface="Calibri"/>
                <a:cs typeface="Calibri"/>
                <a:sym typeface="Calibri"/>
              </a:rPr>
              <a:t>students unable to register this semester plan to register and move in in the fall semester</a:t>
            </a:r>
          </a:p>
          <a:p>
            <a:pPr marL="812800" marR="0" lvl="1" indent="-343535" algn="l" rtl="0">
              <a:lnSpc>
                <a:spcPct val="110526"/>
              </a:lnSpc>
              <a:spcBef>
                <a:spcPts val="0"/>
              </a:spcBef>
              <a:spcAft>
                <a:spcPts val="0"/>
              </a:spcAft>
              <a:buClr>
                <a:srgbClr val="FFFFFF"/>
              </a:buClr>
              <a:buSzPts val="1900"/>
              <a:buFont typeface="Arial"/>
              <a:buChar char="•"/>
            </a:pPr>
            <a:r>
              <a:rPr lang="en-US" sz="1900" b="0" i="0" u="none" strike="noStrike" cap="none" dirty="0">
                <a:solidFill>
                  <a:srgbClr val="FFFFFF"/>
                </a:solidFill>
                <a:latin typeface="Calibri"/>
                <a:ea typeface="Calibri"/>
                <a:cs typeface="Calibri"/>
                <a:sym typeface="Calibri"/>
              </a:rPr>
              <a:t>Shoutout and thank you to Bruce and Shay for their help and dedication to recruitment this semester.</a:t>
            </a:r>
          </a:p>
          <a:p>
            <a:pPr marL="355600" marR="0" lvl="0" indent="-342900" algn="l" rtl="0">
              <a:lnSpc>
                <a:spcPct val="111000"/>
              </a:lnSpc>
              <a:spcBef>
                <a:spcPts val="0"/>
              </a:spcBef>
              <a:spcAft>
                <a:spcPts val="0"/>
              </a:spcAft>
              <a:buClr>
                <a:srgbClr val="FFFFFF"/>
              </a:buClr>
              <a:buSzPts val="2000"/>
              <a:buFont typeface="Arial"/>
              <a:buChar char="•"/>
            </a:pPr>
            <a:r>
              <a:rPr lang="en-US" sz="2000" dirty="0">
                <a:solidFill>
                  <a:srgbClr val="FFFFFF"/>
                </a:solidFill>
                <a:latin typeface="Calibri"/>
                <a:ea typeface="Calibri"/>
                <a:cs typeface="Calibri"/>
                <a:sym typeface="Calibri"/>
              </a:rPr>
              <a:t>THON</a:t>
            </a:r>
            <a:endParaRPr lang="en-US" sz="2000" dirty="0">
              <a:solidFill>
                <a:schemeClr val="dk1"/>
              </a:solidFill>
              <a:latin typeface="Calibri"/>
              <a:ea typeface="Calibri"/>
              <a:cs typeface="Calibri"/>
              <a:sym typeface="Calibri"/>
            </a:endParaRPr>
          </a:p>
          <a:p>
            <a:pPr marL="812800" marR="0" lvl="1" indent="-343535" algn="l" rtl="0">
              <a:lnSpc>
                <a:spcPct val="110000"/>
              </a:lnSpc>
              <a:spcBef>
                <a:spcPts val="0"/>
              </a:spcBef>
              <a:spcAft>
                <a:spcPts val="0"/>
              </a:spcAft>
              <a:buClr>
                <a:srgbClr val="FFFFFF"/>
              </a:buClr>
              <a:buSzPts val="1900"/>
              <a:buFont typeface="Arial"/>
              <a:buChar char="•"/>
            </a:pPr>
            <a:r>
              <a:rPr lang="en-US" sz="1900" dirty="0">
                <a:solidFill>
                  <a:srgbClr val="FFFFFF"/>
                </a:solidFill>
                <a:latin typeface="Calibri"/>
                <a:ea typeface="Calibri"/>
                <a:cs typeface="Calibri"/>
                <a:sym typeface="Calibri"/>
              </a:rPr>
              <a:t>Raised a new house record of $228,954.73.</a:t>
            </a:r>
          </a:p>
          <a:p>
            <a:pPr marL="812800" marR="0" lvl="1" indent="-343535" algn="l" rtl="0">
              <a:lnSpc>
                <a:spcPct val="110000"/>
              </a:lnSpc>
              <a:spcBef>
                <a:spcPts val="0"/>
              </a:spcBef>
              <a:spcAft>
                <a:spcPts val="0"/>
              </a:spcAft>
              <a:buClr>
                <a:srgbClr val="FFFFFF"/>
              </a:buClr>
              <a:buSzPts val="1900"/>
              <a:buFont typeface="Arial"/>
              <a:buChar char="•"/>
            </a:pPr>
            <a:r>
              <a:rPr lang="en-US" sz="1900" dirty="0">
                <a:solidFill>
                  <a:srgbClr val="FFFFFF"/>
                </a:solidFill>
                <a:latin typeface="Calibri"/>
                <a:ea typeface="Calibri"/>
                <a:cs typeface="Calibri"/>
                <a:sym typeface="Calibri"/>
              </a:rPr>
              <a:t>Came in at #9 with our thon partner Trilogy in the top 10 most money raised between Greek Organizations. </a:t>
            </a:r>
          </a:p>
          <a:p>
            <a:pPr marL="457200" marR="0" lvl="0" indent="-349250" algn="l" rtl="0">
              <a:lnSpc>
                <a:spcPct val="110000"/>
              </a:lnSpc>
              <a:spcBef>
                <a:spcPts val="0"/>
              </a:spcBef>
              <a:spcAft>
                <a:spcPts val="0"/>
              </a:spcAft>
              <a:buClr>
                <a:srgbClr val="FFFFFF"/>
              </a:buClr>
              <a:buSzPts val="1900"/>
              <a:buFont typeface="Calibri"/>
              <a:buChar char="•"/>
            </a:pPr>
            <a:r>
              <a:rPr lang="en-US" sz="1900" dirty="0">
                <a:solidFill>
                  <a:srgbClr val="FFFFFF"/>
                </a:solidFill>
                <a:latin typeface="Calibri"/>
                <a:ea typeface="Calibri"/>
                <a:cs typeface="Calibri"/>
                <a:sym typeface="Calibri"/>
              </a:rPr>
              <a:t>Travel </a:t>
            </a:r>
          </a:p>
          <a:p>
            <a:pPr marL="914400" marR="0" lvl="1" indent="-349250" algn="l" rtl="0">
              <a:lnSpc>
                <a:spcPct val="110000"/>
              </a:lnSpc>
              <a:spcBef>
                <a:spcPts val="0"/>
              </a:spcBef>
              <a:spcAft>
                <a:spcPts val="0"/>
              </a:spcAft>
              <a:buClr>
                <a:srgbClr val="FFFFFF"/>
              </a:buClr>
              <a:buSzPts val="1900"/>
              <a:buFont typeface="Calibri"/>
              <a:buChar char="•"/>
            </a:pPr>
            <a:r>
              <a:rPr lang="en-US" sz="1900" dirty="0">
                <a:solidFill>
                  <a:srgbClr val="FFFFFF"/>
                </a:solidFill>
                <a:latin typeface="Calibri"/>
                <a:ea typeface="Calibri"/>
                <a:cs typeface="Calibri"/>
                <a:sym typeface="Calibri"/>
              </a:rPr>
              <a:t>Fall Formal in Toronto</a:t>
            </a:r>
          </a:p>
          <a:p>
            <a:pPr marL="914400" marR="0" lvl="1" indent="-349250" algn="l" rtl="0">
              <a:lnSpc>
                <a:spcPct val="110000"/>
              </a:lnSpc>
              <a:spcBef>
                <a:spcPts val="0"/>
              </a:spcBef>
              <a:spcAft>
                <a:spcPts val="0"/>
              </a:spcAft>
              <a:buClr>
                <a:srgbClr val="FFFFFF"/>
              </a:buClr>
              <a:buSzPts val="1900"/>
              <a:buFont typeface="Calibri"/>
              <a:buChar char="•"/>
            </a:pPr>
            <a:r>
              <a:rPr lang="en-US" sz="1900" dirty="0">
                <a:solidFill>
                  <a:srgbClr val="FFFFFF"/>
                </a:solidFill>
                <a:latin typeface="Calibri"/>
                <a:ea typeface="Calibri"/>
                <a:cs typeface="Calibri"/>
                <a:sym typeface="Calibri"/>
              </a:rPr>
              <a:t>Spring Break- Trinidad, Bahamas, Florida, Puerto Rico</a:t>
            </a:r>
          </a:p>
          <a:p>
            <a:pPr marL="12700" marR="0" lvl="0" indent="0" algn="l" rtl="0">
              <a:lnSpc>
                <a:spcPct val="120000"/>
              </a:lnSpc>
              <a:spcBef>
                <a:spcPts val="0"/>
              </a:spcBef>
              <a:spcAft>
                <a:spcPts val="0"/>
              </a:spcAft>
              <a:buNone/>
            </a:pPr>
            <a:endParaRPr sz="1500"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13394</TotalTime>
  <Words>1790</Words>
  <Application>Microsoft Office PowerPoint</Application>
  <PresentationFormat>Widescreen</PresentationFormat>
  <Paragraphs>242</Paragraphs>
  <Slides>30</Slides>
  <Notes>19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Noto Sans Symbols</vt:lpstr>
      <vt:lpstr>Office Theme</vt:lpstr>
      <vt:lpstr> Founders Day 2026</vt:lpstr>
      <vt:lpstr>Meeting Agenda</vt:lpstr>
      <vt:lpstr>Alumni Board &amp; Officers</vt:lpstr>
      <vt:lpstr>Alumni Board &amp; Officers</vt:lpstr>
      <vt:lpstr>Actives Executive Board &amp; Other Leaders</vt:lpstr>
      <vt:lpstr>Grand President Founders’ Day Message</vt:lpstr>
      <vt:lpstr>Special Meeting</vt:lpstr>
      <vt:lpstr>Special Meeting</vt:lpstr>
      <vt:lpstr>State of Actives</vt:lpstr>
      <vt:lpstr>Thon Chairs- Head: Andrew Boyle Fundraising: Carmen Pannucio, Will White Family Relations: Marko Kosanovich, Evan Lipp Alumni Relations: Matthew Novak  HUGE SHOUTOUT TO OUR AMAZING DANCERS MARKO, CARMEN, AND ANDREW </vt:lpstr>
      <vt:lpstr>PowerPoint Presentation</vt:lpstr>
      <vt:lpstr>PowerPoint Presentation</vt:lpstr>
      <vt:lpstr> </vt:lpstr>
      <vt:lpstr>PowerPoint Presentation</vt:lpstr>
      <vt:lpstr>State of Brotherhood - Finance </vt:lpstr>
      <vt:lpstr>State of Brotherhood - House</vt:lpstr>
      <vt:lpstr>State of Brotherhood - Alumni</vt:lpstr>
      <vt:lpstr>PowerPoint Presentation</vt:lpstr>
      <vt:lpstr>PowerPoint Presentation</vt:lpstr>
      <vt:lpstr>PowerPoint Presentation</vt:lpstr>
      <vt:lpstr>PowerPoint Presentation</vt:lpstr>
      <vt:lpstr>PowerPoint Presentation</vt:lpstr>
      <vt:lpstr>PowerPoint Presentation</vt:lpstr>
      <vt:lpstr>Capital Campaign Update</vt:lpstr>
      <vt:lpstr>Capital Campaign Update </vt:lpstr>
      <vt:lpstr>THANK YOU to our Damn Proud Supporters!</vt:lpstr>
      <vt:lpstr>Capital Campaign Update </vt:lpstr>
      <vt:lpstr>Please consider supporting the campaign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Annual Meeting</dc:title>
  <dc:creator>Martin Barbato</dc:creator>
  <cp:lastModifiedBy>Daniel Lourie</cp:lastModifiedBy>
  <cp:revision>55</cp:revision>
  <dcterms:modified xsi:type="dcterms:W3CDTF">2026-03-21T14:53:33Z</dcterms:modified>
</cp:coreProperties>
</file>